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8" r:id="rId2"/>
    <p:sldId id="287" r:id="rId3"/>
    <p:sldId id="29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76" r:id="rId13"/>
    <p:sldId id="278" r:id="rId14"/>
    <p:sldId id="279" r:id="rId15"/>
    <p:sldId id="280" r:id="rId16"/>
    <p:sldId id="292" r:id="rId17"/>
    <p:sldId id="300" r:id="rId18"/>
    <p:sldId id="303" r:id="rId19"/>
    <p:sldId id="317" r:id="rId20"/>
    <p:sldId id="301" r:id="rId21"/>
    <p:sldId id="304" r:id="rId22"/>
    <p:sldId id="305" r:id="rId23"/>
    <p:sldId id="307" r:id="rId24"/>
    <p:sldId id="310" r:id="rId25"/>
    <p:sldId id="311" r:id="rId26"/>
    <p:sldId id="312" r:id="rId27"/>
    <p:sldId id="313" r:id="rId28"/>
    <p:sldId id="309" r:id="rId29"/>
    <p:sldId id="314" r:id="rId30"/>
    <p:sldId id="315" r:id="rId31"/>
    <p:sldId id="316" r:id="rId32"/>
    <p:sldId id="318" r:id="rId33"/>
    <p:sldId id="319" r:id="rId34"/>
    <p:sldId id="320" r:id="rId35"/>
    <p:sldId id="324" r:id="rId36"/>
    <p:sldId id="323" r:id="rId37"/>
    <p:sldId id="321" r:id="rId38"/>
    <p:sldId id="277" r:id="rId39"/>
    <p:sldId id="284" r:id="rId40"/>
    <p:sldId id="285" r:id="rId41"/>
    <p:sldId id="286" r:id="rId42"/>
    <p:sldId id="288" r:id="rId43"/>
    <p:sldId id="289" r:id="rId4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454"/>
    <a:srgbClr val="1E1504"/>
    <a:srgbClr val="3F2D09"/>
    <a:srgbClr val="573E0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1" autoAdjust="0"/>
    <p:restoredTop sz="92720" autoAdjust="0"/>
  </p:normalViewPr>
  <p:slideViewPr>
    <p:cSldViewPr>
      <p:cViewPr varScale="1">
        <p:scale>
          <a:sx n="117" d="100"/>
          <a:sy n="117" d="100"/>
        </p:scale>
        <p:origin x="536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2021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82307C1-BCF7-4F50-AB13-F4928AABC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3EC175-33A6-4204-9541-CA21086783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C4DD2-79BF-4A52-896A-48AB008CF40F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7BD99CD-4C20-4CD4-94E6-7424C9ADE8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5B5D99-41C8-4750-BF98-71898249BA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B70F6-3497-42CF-89EB-C305D4F8F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69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A5F3A-18A4-4190-AEBB-14CDCF2CE97D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477F1-6D74-42AB-AB3A-53508B8098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03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Title: </a:t>
            </a:r>
            <a:r>
              <a:rPr lang="zh-TW" altLang="en-US" dirty="0"/>
              <a:t>報告主題</a:t>
            </a:r>
            <a:endParaRPr lang="en-US" altLang="zh-TW" dirty="0"/>
          </a:p>
          <a:p>
            <a:r>
              <a:rPr lang="en-US" altLang="zh-TW" dirty="0"/>
              <a:t>Speaker's Name: </a:t>
            </a:r>
            <a:r>
              <a:rPr lang="zh-TW" altLang="en-US" dirty="0"/>
              <a:t>報告者的名字</a:t>
            </a:r>
            <a:endParaRPr lang="en-US" altLang="zh-TW" dirty="0"/>
          </a:p>
          <a:p>
            <a:r>
              <a:rPr lang="en-US" altLang="zh-TW" dirty="0"/>
              <a:t>Report</a:t>
            </a:r>
            <a:r>
              <a:rPr lang="en-US" altLang="zh-TW" baseline="0" dirty="0"/>
              <a:t> Type: </a:t>
            </a:r>
            <a:r>
              <a:rPr lang="zh-TW" altLang="en-US" baseline="0" dirty="0"/>
              <a:t>填入報告類型</a:t>
            </a:r>
            <a:r>
              <a:rPr lang="en-US" altLang="zh-TW" baseline="0" dirty="0"/>
              <a:t>,</a:t>
            </a:r>
            <a:r>
              <a:rPr lang="zh-TW" altLang="en-US" baseline="0" dirty="0"/>
              <a:t> 例如</a:t>
            </a:r>
            <a:r>
              <a:rPr lang="en-US" altLang="zh-TW" baseline="0" dirty="0"/>
              <a:t>: Paper</a:t>
            </a:r>
            <a:r>
              <a:rPr lang="zh-TW" altLang="en-US" baseline="0" dirty="0"/>
              <a:t> </a:t>
            </a:r>
            <a:r>
              <a:rPr lang="en-US" altLang="zh-TW" baseline="0" dirty="0"/>
              <a:t>Survey</a:t>
            </a:r>
            <a:r>
              <a:rPr lang="zh-TW" altLang="en-US" baseline="0" dirty="0"/>
              <a:t> 或 </a:t>
            </a:r>
            <a:r>
              <a:rPr lang="en-US" altLang="zh-TW" baseline="0" dirty="0"/>
              <a:t>Progress Report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</a:rPr>
              <a:t>Month Day, Year: </a:t>
            </a:r>
            <a:r>
              <a:rPr lang="zh-TW" altLang="en-US" dirty="0">
                <a:solidFill>
                  <a:schemeClr val="tx1"/>
                </a:solidFill>
              </a:rPr>
              <a:t>報告日期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 例如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Aug 10, 2012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477F1-6D74-42AB-AB3A-53508B80984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33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477F1-6D74-42AB-AB3A-53508B80984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2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477F1-6D74-42AB-AB3A-53508B80984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01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477F1-6D74-42AB-AB3A-53508B80984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50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[Fig.1 ]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Hibernus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Sustaining Computation During Intermittent Supply for Energy-Harvesting Systems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477F1-6D74-42AB-AB3A-53508B80984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35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477F1-6D74-42AB-AB3A-53508B80984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939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477F1-6D74-42AB-AB3A-53508B80984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35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477F1-6D74-42AB-AB3A-53508B80984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15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Rectangle 2"/>
          <p:cNvSpPr>
            <a:spLocks noChangeArrowheads="1"/>
          </p:cNvSpPr>
          <p:nvPr userDrawn="1"/>
        </p:nvSpPr>
        <p:spPr bwMode="auto">
          <a:xfrm>
            <a:off x="0" y="2645552"/>
            <a:ext cx="9144000" cy="63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xtLst/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kumimoji="0" lang="zh-TW" altLang="en-US" sz="800">
              <a:latin typeface="Times New Roman" pitchFamily="18" charset="0"/>
            </a:endParaRPr>
          </a:p>
        </p:txBody>
      </p:sp>
      <p:sp>
        <p:nvSpPr>
          <p:cNvPr id="12" name="標題 1"/>
          <p:cNvSpPr>
            <a:spLocks noGrp="1"/>
          </p:cNvSpPr>
          <p:nvPr>
            <p:ph type="ctrTitle" hasCustomPrompt="1"/>
          </p:nvPr>
        </p:nvSpPr>
        <p:spPr>
          <a:xfrm>
            <a:off x="683568" y="548680"/>
            <a:ext cx="7772400" cy="1800200"/>
          </a:xfrm>
        </p:spPr>
        <p:txBody>
          <a:bodyPr>
            <a:normAutofit/>
          </a:bodyPr>
          <a:lstStyle>
            <a:lvl1pPr>
              <a:defRPr b="1">
                <a:solidFill>
                  <a:srgbClr val="001454"/>
                </a:solidFill>
              </a:defRPr>
            </a:lvl1pPr>
          </a:lstStyle>
          <a:p>
            <a:r>
              <a:rPr lang="en-US" altLang="zh-TW" sz="4000" dirty="0"/>
              <a:t>Title</a:t>
            </a:r>
            <a:endParaRPr lang="zh-TW" altLang="en-US" sz="4000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69368" y="2996952"/>
            <a:ext cx="6400800" cy="576064"/>
          </a:xfrm>
        </p:spPr>
        <p:txBody>
          <a:bodyPr anchor="ctr"/>
          <a:lstStyle>
            <a:lvl1pPr marL="0" indent="0" algn="ctr">
              <a:buNone/>
              <a:defRPr b="1" baseline="0">
                <a:solidFill>
                  <a:srgbClr val="001454"/>
                </a:solidFill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Speaker’s Name</a:t>
            </a:r>
          </a:p>
        </p:txBody>
      </p:sp>
      <p:sp>
        <p:nvSpPr>
          <p:cNvPr id="15" name="副標題 2"/>
          <p:cNvSpPr txBox="1">
            <a:spLocks/>
          </p:cNvSpPr>
          <p:nvPr userDrawn="1"/>
        </p:nvSpPr>
        <p:spPr>
          <a:xfrm>
            <a:off x="-211684" y="5674940"/>
            <a:ext cx="5112568" cy="126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lnSpc>
                <a:spcPct val="120000"/>
              </a:lnSpc>
              <a:spcBef>
                <a:spcPct val="0"/>
              </a:spcBef>
            </a:pPr>
            <a:r>
              <a:rPr lang="en-US" altLang="zh-TW" sz="1800" b="1" dirty="0">
                <a:solidFill>
                  <a:srgbClr val="3F2D09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Dependable</a:t>
            </a:r>
            <a:r>
              <a:rPr lang="en-US" altLang="zh-TW" sz="1800" b="1" baseline="0" dirty="0">
                <a:solidFill>
                  <a:srgbClr val="3F2D09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800" b="1" dirty="0">
                <a:solidFill>
                  <a:srgbClr val="3F2D09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Distributed Systems and Networks Laboratory</a:t>
            </a:r>
          </a:p>
          <a:p>
            <a:pPr algn="r" eaLnBrk="0" hangingPunct="0">
              <a:lnSpc>
                <a:spcPct val="120000"/>
              </a:lnSpc>
              <a:spcBef>
                <a:spcPct val="0"/>
              </a:spcBef>
            </a:pPr>
            <a:r>
              <a:rPr lang="en-US" altLang="zh-TW" sz="1800" b="1" dirty="0">
                <a:solidFill>
                  <a:srgbClr val="1E150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Graduate Institute of Electrical</a:t>
            </a:r>
            <a:r>
              <a:rPr lang="zh-TW" altLang="en-US" sz="1800" b="1" dirty="0">
                <a:solidFill>
                  <a:srgbClr val="1E150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800" b="1" dirty="0">
                <a:solidFill>
                  <a:srgbClr val="1E150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Engineering</a:t>
            </a:r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619506"/>
            <a:ext cx="3816424" cy="1193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25344"/>
            <a:ext cx="914400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116632"/>
            <a:ext cx="8229600" cy="77809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1454"/>
                </a:solidFill>
              </a:defRPr>
            </a:lvl1pPr>
          </a:lstStyle>
          <a:p>
            <a:r>
              <a:rPr lang="en-US" altLang="zh-TW" dirty="0"/>
              <a:t>Headline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900" indent="-342900">
              <a:buFont typeface="Wingdings" pitchFamily="2" charset="2"/>
              <a:buChar char=""/>
              <a:defRPr baseline="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solidFill>
                  <a:srgbClr val="001454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lvl3pPr>
          </a:lstStyle>
          <a:p>
            <a:pPr lvl="0"/>
            <a:r>
              <a:rPr lang="en-US" altLang="zh-TW" dirty="0"/>
              <a:t>Line 1 Character</a:t>
            </a:r>
            <a:endParaRPr lang="zh-TW" altLang="en-US" dirty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zh-TW" dirty="0"/>
              <a:t>Line 2 Character </a:t>
            </a:r>
            <a:endParaRPr lang="zh-TW" altLang="en-US" dirty="0"/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TW" dirty="0"/>
              <a:t>Line 3 Character</a:t>
            </a:r>
            <a:endParaRPr lang="zh-TW" altLang="en-US" dirty="0"/>
          </a:p>
          <a:p>
            <a:pPr lvl="2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686872" y="6520259"/>
            <a:ext cx="2133600" cy="365125"/>
          </a:xfrm>
        </p:spPr>
        <p:txBody>
          <a:bodyPr/>
          <a:lstStyle>
            <a:lvl1pPr>
              <a:defRPr sz="2000">
                <a:solidFill>
                  <a:srgbClr val="001454"/>
                </a:solidFill>
                <a:latin typeface="+mn-lt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0" y="980728"/>
            <a:ext cx="9144000" cy="7200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xtLst/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kumimoji="0" lang="zh-TW" altLang="en-US" sz="800">
              <a:latin typeface="Times New Roman" pitchFamily="18" charset="0"/>
            </a:endParaRPr>
          </a:p>
        </p:txBody>
      </p:sp>
      <p:sp>
        <p:nvSpPr>
          <p:cNvPr id="9" name="投影片編號版面配置區 5"/>
          <p:cNvSpPr txBox="1">
            <a:spLocks/>
          </p:cNvSpPr>
          <p:nvPr userDrawn="1"/>
        </p:nvSpPr>
        <p:spPr>
          <a:xfrm>
            <a:off x="3419872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rgbClr val="00145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Line 1 Character</a:t>
            </a:r>
            <a:endParaRPr lang="zh-TW" altLang="en-US" dirty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zh-TW" dirty="0"/>
              <a:t>Line 2 Character </a:t>
            </a:r>
            <a:endParaRPr lang="zh-TW" altLang="en-US" dirty="0"/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TW" dirty="0"/>
              <a:t>Line 3 Character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sz="2800" kern="1200">
          <a:solidFill>
            <a:srgbClr val="001454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redirect?event=video_description&amp;v=5UT41VsGTsg&amp;q=http%3A%2F%2Flearning.gem5.org%2F&amp;redir_token=QUFFLUhqazFtdjQ5UV84UlA4NlVWOWpsOUhaQ2gzMlpZQXxBQ3Jtc0trODBSWWZpdGJsdlQ5MktBLUVDTDNBMldjZUFnYm5va2JHYW10NGhGY05HbUJpTEZmNkJSVTJRVWY3Qm84SWJxSG4xRWtwcXhjNlR3aW9rbjg4VVA5bE9PdVQ4YWttanR1YXNjbWp6TE9KRkZZTHFtWQ%3D%3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scons.org/" TargetMode="External"/><Relationship Id="rId3" Type="http://schemas.openxmlformats.org/officeDocument/2006/relationships/hyperlink" Target="http://learning.gem5.org/tutorial/index.html" TargetMode="External"/><Relationship Id="rId7" Type="http://schemas.openxmlformats.org/officeDocument/2006/relationships/hyperlink" Target="https://www.youtube.com/watch?v=jQedHfF1Jfw&amp;ab_channel=EuroPythonConference" TargetMode="External"/><Relationship Id="rId2" Type="http://schemas.openxmlformats.org/officeDocument/2006/relationships/hyperlink" Target="https://github.com/polarpolar/gem5-nvp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ReJ3pSnNDo&amp;ab_channel=NDCConferences" TargetMode="External"/><Relationship Id="rId5" Type="http://schemas.openxmlformats.org/officeDocument/2006/relationships/hyperlink" Target="https://github.com/pybind/pybind11" TargetMode="External"/><Relationship Id="rId4" Type="http://schemas.openxmlformats.org/officeDocument/2006/relationships/hyperlink" Target="http://learning.gem5.org/" TargetMode="External"/><Relationship Id="rId9" Type="http://schemas.openxmlformats.org/officeDocument/2006/relationships/hyperlink" Target="https://pvlib-python.readthedocs.io/en/stable/index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Life is Short:</a:t>
            </a:r>
            <a:br>
              <a:rPr lang="en-US" altLang="zh-TW" dirty="0"/>
            </a:br>
            <a:r>
              <a:rPr lang="en-US" altLang="zh-TW" dirty="0"/>
              <a:t>How Python Can Help Developing Intermittent System</a:t>
            </a:r>
            <a:endParaRPr lang="zh-TW" altLang="en-US" dirty="0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369368" y="3133272"/>
            <a:ext cx="6400800" cy="576064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PunchShadow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143037" y="3953144"/>
            <a:ext cx="28534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 err="1">
                <a:solidFill>
                  <a:srgbClr val="001454"/>
                </a:solidFill>
              </a:rPr>
              <a:t>PyCon</a:t>
            </a:r>
            <a:r>
              <a:rPr lang="en-US" altLang="zh-TW" sz="3200" b="1" dirty="0">
                <a:solidFill>
                  <a:srgbClr val="001454"/>
                </a:solidFill>
              </a:rPr>
              <a:t> TW 2020</a:t>
            </a:r>
            <a:endParaRPr lang="zh-TW" altLang="en-US" sz="3200" b="1" dirty="0">
              <a:solidFill>
                <a:srgbClr val="001454"/>
              </a:solidFill>
            </a:endParaRPr>
          </a:p>
        </p:txBody>
      </p:sp>
      <p:sp>
        <p:nvSpPr>
          <p:cNvPr id="17" name="副標題 2"/>
          <p:cNvSpPr txBox="1">
            <a:spLocks/>
          </p:cNvSpPr>
          <p:nvPr/>
        </p:nvSpPr>
        <p:spPr>
          <a:xfrm>
            <a:off x="1547664" y="4149080"/>
            <a:ext cx="640080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副標題 2"/>
          <p:cNvSpPr txBox="1">
            <a:spLocks/>
          </p:cNvSpPr>
          <p:nvPr/>
        </p:nvSpPr>
        <p:spPr>
          <a:xfrm>
            <a:off x="1195536" y="4746540"/>
            <a:ext cx="6400800" cy="61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Sept 5, 2020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9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AC719-A4D5-4E1E-B27C-A402AD5B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 Turns to Other 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051518-556F-4070-B3D9-6EECADD87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The reducing of capacitor makes the power supply unstable due to the rapid changing environment</a:t>
            </a:r>
            <a:br>
              <a:rPr lang="en-US" altLang="zh-TW" sz="2800" dirty="0"/>
            </a:br>
            <a:r>
              <a:rPr lang="en-US" altLang="zh-TW" sz="2800" dirty="0"/>
              <a:t>-&gt; </a:t>
            </a:r>
            <a:r>
              <a:rPr lang="en-US" altLang="zh-TW" sz="2800" dirty="0">
                <a:solidFill>
                  <a:srgbClr val="FF0000"/>
                </a:solidFill>
              </a:rPr>
              <a:t>Intermittent power supply</a:t>
            </a:r>
          </a:p>
          <a:p>
            <a:r>
              <a:rPr lang="en-US" altLang="zh-TW" sz="2800" dirty="0"/>
              <a:t>Our target is to make processes execute </a:t>
            </a:r>
            <a:r>
              <a:rPr lang="en-US" altLang="zh-TW" sz="2800" dirty="0">
                <a:solidFill>
                  <a:srgbClr val="FF0000"/>
                </a:solidFill>
              </a:rPr>
              <a:t>correctly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FF0000"/>
                </a:solidFill>
              </a:rPr>
              <a:t>efficiently </a:t>
            </a:r>
            <a:r>
              <a:rPr lang="en-US" altLang="zh-TW" sz="2800" dirty="0"/>
              <a:t>under this condition.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E1136D-B598-4AFC-9775-CDB85499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3998E0-3A66-4C88-96F1-D47DE8927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38" y="3661727"/>
            <a:ext cx="5544616" cy="23445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1268BAC-AE0E-42AB-912D-0DF4C3A5F800}"/>
              </a:ext>
            </a:extLst>
          </p:cNvPr>
          <p:cNvSpPr txBox="1"/>
          <p:nvPr/>
        </p:nvSpPr>
        <p:spPr>
          <a:xfrm>
            <a:off x="1545609" y="6147704"/>
            <a:ext cx="617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[1] </a:t>
            </a:r>
            <a:r>
              <a:rPr lang="en-US" altLang="zh-TW" sz="1200" dirty="0" err="1"/>
              <a:t>Hibernus</a:t>
            </a:r>
            <a:r>
              <a:rPr lang="en-US" altLang="zh-TW" sz="1200" dirty="0"/>
              <a:t>: Sustaining Computation During Intermittent Supply for Energy-Harvesting Systems </a:t>
            </a:r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2A6A85-AF0A-4D53-B3DC-AA4333849FB8}"/>
              </a:ext>
            </a:extLst>
          </p:cNvPr>
          <p:cNvSpPr/>
          <p:nvPr/>
        </p:nvSpPr>
        <p:spPr>
          <a:xfrm>
            <a:off x="6588224" y="5639873"/>
            <a:ext cx="4603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[1]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809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09BA7A-8BDD-44B6-A0E2-6D9B95A5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Challenges We Face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96B47E-CD62-4892-B1AD-C22F98B9B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Liveness Problem</a:t>
            </a:r>
          </a:p>
          <a:p>
            <a:endParaRPr lang="en-US" altLang="zh-TW" dirty="0"/>
          </a:p>
          <a:p>
            <a:r>
              <a:rPr lang="en-US" altLang="zh-TW" dirty="0"/>
              <a:t>Correctness Problem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Consistency Problem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Efficiency Problem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451D17-B0C8-48FD-ABEB-B0C554DA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691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6E04B-EF8C-493B-B0B1-273B49E5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Liveness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530849-02D3-4674-8BAE-54C82E76D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Could finish a conventional program under intermittent system ?</a:t>
            </a:r>
          </a:p>
          <a:p>
            <a:pPr lvl="1"/>
            <a:r>
              <a:rPr lang="en-US" altLang="zh-TW" b="1" dirty="0"/>
              <a:t>Checkpoint-based</a:t>
            </a:r>
            <a:r>
              <a:rPr lang="en-US" altLang="zh-TW" dirty="0"/>
              <a:t>: statically or dynamically store data to non-volatile storage</a:t>
            </a:r>
          </a:p>
          <a:p>
            <a:pPr lvl="1"/>
            <a:r>
              <a:rPr lang="en-US" altLang="zh-TW" b="1" dirty="0"/>
              <a:t>Task-based</a:t>
            </a:r>
            <a:r>
              <a:rPr lang="en-US" altLang="zh-TW" dirty="0"/>
              <a:t>: Split large program to several small idempotent piece of atomic tasks</a:t>
            </a:r>
          </a:p>
          <a:p>
            <a:pPr lvl="1"/>
            <a:r>
              <a:rPr lang="en-US" altLang="zh-TW" b="1" dirty="0"/>
              <a:t>Non-volatile memory based</a:t>
            </a:r>
            <a:r>
              <a:rPr lang="en-US" altLang="zh-TW" dirty="0"/>
              <a:t>: Totally execute process on non-volatile memory or processor</a:t>
            </a:r>
          </a:p>
          <a:p>
            <a:pPr lvl="2"/>
            <a:r>
              <a:rPr lang="en-US" altLang="zh-TW" dirty="0"/>
              <a:t>E.g. Disk/ SSD/ FRAM/ ReRAM/ MRAM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02C907-418F-434C-B7BC-C8F53A48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84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93D04E-FE94-4A3D-AF01-B03907D0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Correctness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CF2BE-6DDA-48D5-900F-83D91F8A9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Write-After-Read (WAR) problem</a:t>
            </a:r>
          </a:p>
          <a:p>
            <a:pPr lvl="1"/>
            <a:r>
              <a:rPr lang="en-US" altLang="zh-TW" sz="2000" dirty="0"/>
              <a:t>Read and write at the same memory</a:t>
            </a:r>
            <a:br>
              <a:rPr lang="en-US" altLang="zh-TW" sz="2000" dirty="0"/>
            </a:br>
            <a:r>
              <a:rPr lang="en-US" altLang="zh-TW" sz="2000" dirty="0"/>
              <a:t>location will have WAR dependency</a:t>
            </a:r>
          </a:p>
          <a:p>
            <a:pPr lvl="1"/>
            <a:r>
              <a:rPr lang="en-US" altLang="zh-TW" sz="2000" dirty="0"/>
              <a:t>Once the modified data have already </a:t>
            </a:r>
            <a:br>
              <a:rPr lang="en-US" altLang="zh-TW" sz="2000" dirty="0"/>
            </a:br>
            <a:r>
              <a:rPr lang="en-US" altLang="zh-TW" sz="2000" dirty="0"/>
              <a:t>stored in non-volatile memory, but</a:t>
            </a:r>
            <a:br>
              <a:rPr lang="en-US" altLang="zh-TW" sz="2000" dirty="0"/>
            </a:br>
            <a:r>
              <a:rPr lang="en-US" altLang="zh-TW" sz="2000" dirty="0"/>
              <a:t>the CPU doesn’t know it.</a:t>
            </a:r>
          </a:p>
          <a:p>
            <a:pPr lvl="1"/>
            <a:r>
              <a:rPr lang="en-US" altLang="zh-TW" sz="2000" dirty="0"/>
              <a:t>Solution: data versioning,</a:t>
            </a:r>
            <a:br>
              <a:rPr lang="en-US" altLang="zh-TW" sz="2000" dirty="0"/>
            </a:br>
            <a:r>
              <a:rPr lang="en-US" altLang="zh-TW" sz="2000" dirty="0"/>
              <a:t>idempotent section…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70E516-108E-45CD-9210-A8FC2547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1026" name="圖片 3">
            <a:extLst>
              <a:ext uri="{FF2B5EF4-FFF2-40B4-BE49-F238E27FC236}">
                <a16:creationId xmlns:a16="http://schemas.microsoft.com/office/drawing/2014/main" id="{B5BF86A8-FCE6-4289-B4E9-27FE86E1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6"/>
          <a:stretch>
            <a:fillRect/>
          </a:stretch>
        </p:blipFill>
        <p:spPr bwMode="auto">
          <a:xfrm>
            <a:off x="5302424" y="1282862"/>
            <a:ext cx="3384376" cy="491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40A8DB9-5869-4081-9F7A-474AAF2C5618}"/>
              </a:ext>
            </a:extLst>
          </p:cNvPr>
          <p:cNvSpPr txBox="1"/>
          <p:nvPr/>
        </p:nvSpPr>
        <p:spPr>
          <a:xfrm>
            <a:off x="2339752" y="6092181"/>
            <a:ext cx="36336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[3]</a:t>
            </a:r>
            <a:r>
              <a:rPr lang="en-US" altLang="zh-TW" dirty="0"/>
              <a:t> </a:t>
            </a:r>
            <a:r>
              <a:rPr lang="en-US" altLang="zh-TW" sz="1200" dirty="0"/>
              <a:t>Alpaca: Intermittent Execution without Checkpoints</a:t>
            </a:r>
          </a:p>
          <a:p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0667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E9D73-0119-426C-8597-A6773265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Consistency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461665-1613-4AD6-9FEF-E5CC66056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/>
          <a:p>
            <a:r>
              <a:rPr lang="en-US" altLang="zh-TW" dirty="0"/>
              <a:t>CPU/MCU’s</a:t>
            </a:r>
            <a:r>
              <a:rPr lang="zh-TW" altLang="en-US" dirty="0"/>
              <a:t> </a:t>
            </a:r>
            <a:r>
              <a:rPr lang="en-US" altLang="zh-TW" dirty="0"/>
              <a:t>state can be checkpointed, but the peripheral devices’ state can’t be recorded.</a:t>
            </a:r>
          </a:p>
          <a:p>
            <a:pPr lvl="1"/>
            <a:r>
              <a:rPr lang="en-US" altLang="zh-TW" dirty="0"/>
              <a:t>Incorrect results</a:t>
            </a:r>
          </a:p>
          <a:p>
            <a:pPr lvl="1"/>
            <a:r>
              <a:rPr lang="en-US" altLang="zh-TW" dirty="0"/>
              <a:t>Infinite wait</a:t>
            </a:r>
          </a:p>
          <a:p>
            <a:pPr lvl="1"/>
            <a:r>
              <a:rPr lang="en-US" altLang="zh-TW" dirty="0"/>
              <a:t>Timeliness and signal consistency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F7580C-6922-4274-A849-267AC22D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82008A-2C6F-4E7D-BCF3-C49150C3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6" y="4047848"/>
            <a:ext cx="4382660" cy="17822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EE91D6-F182-4AC6-A5C6-FCEDE1E9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194" y="4047848"/>
            <a:ext cx="4304140" cy="180173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504D62C-075C-4F50-B503-9B077041B2C9}"/>
              </a:ext>
            </a:extLst>
          </p:cNvPr>
          <p:cNvSpPr txBox="1"/>
          <p:nvPr/>
        </p:nvSpPr>
        <p:spPr>
          <a:xfrm>
            <a:off x="2123728" y="6058594"/>
            <a:ext cx="502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[3] Support Peripherals in Intermittent Systems with Just-In-Time Checkpoints</a:t>
            </a:r>
          </a:p>
          <a:p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1069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B775E-A805-45F9-940D-EFC167C9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Efficiency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47EDA2-2214-4584-8044-A89ED6F8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How and when to make a checkpoint is the best ?</a:t>
            </a:r>
          </a:p>
          <a:p>
            <a:pPr lvl="1"/>
            <a:r>
              <a:rPr lang="en-US" altLang="zh-TW" sz="2400" dirty="0"/>
              <a:t>Re-execution cost vs. checkpoint overhead</a:t>
            </a:r>
          </a:p>
          <a:p>
            <a:pPr lvl="1"/>
            <a:r>
              <a:rPr lang="en-US" altLang="zh-TW" sz="2400" dirty="0"/>
              <a:t>Which data we have to record ?</a:t>
            </a:r>
            <a:endParaRPr lang="zh-TW" altLang="en-US" sz="2400" dirty="0"/>
          </a:p>
          <a:p>
            <a:r>
              <a:rPr lang="en-US" altLang="zh-TW" sz="2800" dirty="0"/>
              <a:t>How to hide the long latency of non-volatile memory write ?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DF7744-3EED-40BA-8C3F-4C7FFBCD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2FE45F-2626-4EA4-ABB1-32E7A971ACC9}"/>
              </a:ext>
            </a:extLst>
          </p:cNvPr>
          <p:cNvSpPr txBox="1"/>
          <p:nvPr/>
        </p:nvSpPr>
        <p:spPr>
          <a:xfrm>
            <a:off x="1475656" y="6212482"/>
            <a:ext cx="5839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[4] Adaptive Dynamic Checkpointing for Safe Efficient Intermittent Computing</a:t>
            </a:r>
            <a:endParaRPr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C8D130-2DD3-4934-A691-3670E7A1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356992"/>
            <a:ext cx="3852428" cy="27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AEBC80-AEAC-4F7F-9596-C51BF9057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672" y="2547584"/>
            <a:ext cx="2232248" cy="566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/>
              <a:t>Acquire energy</a:t>
            </a: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3E0946-0113-404B-9C81-A5DD935F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76EF8FF-DEF0-46E0-88D5-596F83EBB226}"/>
              </a:ext>
            </a:extLst>
          </p:cNvPr>
          <p:cNvSpPr/>
          <p:nvPr/>
        </p:nvSpPr>
        <p:spPr>
          <a:xfrm>
            <a:off x="3311860" y="1336169"/>
            <a:ext cx="2520280" cy="13681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B2F04A5-99BF-4235-BDD7-EFA13960F05E}"/>
              </a:ext>
            </a:extLst>
          </p:cNvPr>
          <p:cNvSpPr/>
          <p:nvPr/>
        </p:nvSpPr>
        <p:spPr>
          <a:xfrm>
            <a:off x="1187624" y="3212976"/>
            <a:ext cx="2520280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Hardware</a:t>
            </a:r>
            <a:br>
              <a:rPr lang="en-US" altLang="zh-TW" sz="2400" dirty="0"/>
            </a:br>
            <a:r>
              <a:rPr lang="en-US" altLang="zh-TW" sz="2400" dirty="0"/>
              <a:t>Architecture</a:t>
            </a:r>
            <a:endParaRPr lang="zh-TW" altLang="en-US" sz="2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80E195C-C2DD-47F9-BE6C-4D0710404BFE}"/>
              </a:ext>
            </a:extLst>
          </p:cNvPr>
          <p:cNvSpPr/>
          <p:nvPr/>
        </p:nvSpPr>
        <p:spPr>
          <a:xfrm>
            <a:off x="5426732" y="3244381"/>
            <a:ext cx="2520280" cy="13681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Software</a:t>
            </a:r>
            <a:br>
              <a:rPr lang="en-US" altLang="zh-TW" sz="2400" dirty="0"/>
            </a:br>
            <a:r>
              <a:rPr lang="en-US" altLang="zh-TW" sz="2400" dirty="0"/>
              <a:t>Application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BADD82D-4A80-42F8-BD6F-A69FB5077404}"/>
              </a:ext>
            </a:extLst>
          </p:cNvPr>
          <p:cNvCxnSpPr>
            <a:cxnSpLocks/>
          </p:cNvCxnSpPr>
          <p:nvPr/>
        </p:nvCxnSpPr>
        <p:spPr>
          <a:xfrm flipH="1">
            <a:off x="3059832" y="2564904"/>
            <a:ext cx="504056" cy="679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D4BACED-B937-4E1A-BCAC-21384A1734F1}"/>
              </a:ext>
            </a:extLst>
          </p:cNvPr>
          <p:cNvCxnSpPr>
            <a:cxnSpLocks/>
          </p:cNvCxnSpPr>
          <p:nvPr/>
        </p:nvCxnSpPr>
        <p:spPr>
          <a:xfrm flipV="1">
            <a:off x="3717269" y="3645024"/>
            <a:ext cx="162535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3BB9E77-BF5D-44F0-89D7-01FA79372C47}"/>
              </a:ext>
            </a:extLst>
          </p:cNvPr>
          <p:cNvCxnSpPr>
            <a:cxnSpLocks/>
          </p:cNvCxnSpPr>
          <p:nvPr/>
        </p:nvCxnSpPr>
        <p:spPr>
          <a:xfrm flipH="1">
            <a:off x="3754643" y="4019055"/>
            <a:ext cx="1572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BF00E0E-3781-43B2-A625-AADEA750FB4C}"/>
              </a:ext>
            </a:extLst>
          </p:cNvPr>
          <p:cNvSpPr txBox="1"/>
          <p:nvPr/>
        </p:nvSpPr>
        <p:spPr>
          <a:xfrm>
            <a:off x="1115616" y="4783167"/>
            <a:ext cx="30344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Energy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Crash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Performance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NVM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52DFB9A-C5C0-4CD2-951B-0A0C30837DA9}"/>
              </a:ext>
            </a:extLst>
          </p:cNvPr>
          <p:cNvSpPr txBox="1"/>
          <p:nvPr/>
        </p:nvSpPr>
        <p:spPr>
          <a:xfrm>
            <a:off x="5329032" y="4725144"/>
            <a:ext cx="32919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User resilient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Energy-aware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Crash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OS/lightweight kernel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Domain-specific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303439F-FA86-4075-883E-7795C114F494}"/>
              </a:ext>
            </a:extLst>
          </p:cNvPr>
          <p:cNvSpPr txBox="1"/>
          <p:nvPr/>
        </p:nvSpPr>
        <p:spPr>
          <a:xfrm>
            <a:off x="5868144" y="162880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Variable  energy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Energy harvester design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4B3A326F-E6EC-8B4F-9C70-FEFD45CB2CF9}"/>
              </a:ext>
            </a:extLst>
          </p:cNvPr>
          <p:cNvSpPr txBox="1">
            <a:spLocks/>
          </p:cNvSpPr>
          <p:nvPr/>
        </p:nvSpPr>
        <p:spPr>
          <a:xfrm>
            <a:off x="3851920" y="4095570"/>
            <a:ext cx="2232248" cy="56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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800" kern="1200">
                <a:solidFill>
                  <a:srgbClr val="001454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800" dirty="0"/>
              <a:t>cooperation</a:t>
            </a:r>
            <a:endParaRPr lang="zh-TW" altLang="en-US" sz="18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E287E62A-F4D8-D647-AD24-78F8215B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/>
          <a:lstStyle/>
          <a:p>
            <a:r>
              <a:rPr lang="en-US" altLang="zh-TW" dirty="0"/>
              <a:t>When It Comes to Development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A87EC7D-B390-104F-A2D7-1BE145593E96}"/>
              </a:ext>
            </a:extLst>
          </p:cNvPr>
          <p:cNvSpPr txBox="1">
            <a:spLocks/>
          </p:cNvSpPr>
          <p:nvPr/>
        </p:nvSpPr>
        <p:spPr>
          <a:xfrm>
            <a:off x="3851920" y="3166648"/>
            <a:ext cx="2232248" cy="56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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800" kern="1200">
                <a:solidFill>
                  <a:srgbClr val="001454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800" dirty="0"/>
              <a:t>Runtime issue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9222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7477-4414-0A43-A9D8-E12EEABB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59D33-DC8D-324C-8E7F-B3BE5EB2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61" t="19787" r="11429" b="17143"/>
          <a:stretch/>
        </p:blipFill>
        <p:spPr>
          <a:xfrm>
            <a:off x="231140" y="1988840"/>
            <a:ext cx="2460067" cy="19295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3CBFD-D867-A84D-9C55-ED268615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FD6628-8A5D-E741-8DE8-041CE98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01" y="1467519"/>
            <a:ext cx="1810568" cy="2450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003E4B-E4B7-8241-9A64-41E98BBC133A}"/>
              </a:ext>
            </a:extLst>
          </p:cNvPr>
          <p:cNvSpPr txBox="1"/>
          <p:nvPr/>
        </p:nvSpPr>
        <p:spPr>
          <a:xfrm>
            <a:off x="0" y="3983570"/>
            <a:ext cx="312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power development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366BD-505F-5F42-BCFD-72CF297B4412}"/>
              </a:ext>
            </a:extLst>
          </p:cNvPr>
          <p:cNvSpPr txBox="1"/>
          <p:nvPr/>
        </p:nvSpPr>
        <p:spPr>
          <a:xfrm>
            <a:off x="3688745" y="3995905"/>
            <a:ext cx="17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harvester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ED38C-29A8-AF45-A699-B402BFEA0FC5}"/>
              </a:ext>
            </a:extLst>
          </p:cNvPr>
          <p:cNvSpPr txBox="1"/>
          <p:nvPr/>
        </p:nvSpPr>
        <p:spPr>
          <a:xfrm>
            <a:off x="755576" y="5012520"/>
            <a:ext cx="6215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 a lots of </a:t>
            </a:r>
            <a:r>
              <a:rPr lang="en-US" sz="2400" b="1" dirty="0">
                <a:solidFill>
                  <a:srgbClr val="FF0000"/>
                </a:solidFill>
              </a:rPr>
              <a:t>time</a:t>
            </a:r>
            <a:r>
              <a:rPr lang="en-US" sz="2400" dirty="0"/>
              <a:t> on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Constraint to design on hardware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 to get the analysis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789C06-65AD-5A4A-A0C8-AB0A40504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121" y="1958972"/>
            <a:ext cx="2788235" cy="1823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D5D257-A5F9-9B40-802E-1AC7D919A170}"/>
              </a:ext>
            </a:extLst>
          </p:cNvPr>
          <p:cNvSpPr txBox="1"/>
          <p:nvPr/>
        </p:nvSpPr>
        <p:spPr>
          <a:xfrm>
            <a:off x="6364350" y="398357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Re-compile the 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90BF7-7F12-564E-82FA-73F65C1EBC7A}"/>
              </a:ext>
            </a:extLst>
          </p:cNvPr>
          <p:cNvSpPr txBox="1"/>
          <p:nvPr/>
        </p:nvSpPr>
        <p:spPr>
          <a:xfrm>
            <a:off x="2860062" y="281385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9A460-A391-1A40-A90D-AA7C924F8B5D}"/>
              </a:ext>
            </a:extLst>
          </p:cNvPr>
          <p:cNvSpPr txBox="1"/>
          <p:nvPr/>
        </p:nvSpPr>
        <p:spPr>
          <a:xfrm>
            <a:off x="5638474" y="278092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11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7477-4414-0A43-A9D8-E12EEABB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We Suggest Is...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3CBFD-D867-A84D-9C55-ED268615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789C06-65AD-5A4A-A0C8-AB0A4050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93" y="1915432"/>
            <a:ext cx="2788235" cy="1823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D5D257-A5F9-9B40-802E-1AC7D919A170}"/>
              </a:ext>
            </a:extLst>
          </p:cNvPr>
          <p:cNvSpPr txBox="1"/>
          <p:nvPr/>
        </p:nvSpPr>
        <p:spPr>
          <a:xfrm>
            <a:off x="6364350" y="3923764"/>
            <a:ext cx="284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Re-compile the program</a:t>
            </a:r>
          </a:p>
          <a:p>
            <a:r>
              <a:rPr lang="en-US" dirty="0"/>
              <a:t>Or change micro-op in gem5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9743DE2-74C5-A84B-822D-14DB3EF39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108" y="1541508"/>
            <a:ext cx="2373163" cy="2570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D6BCA-4036-594B-AC51-7F47ADD14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39" y="2216049"/>
            <a:ext cx="3354103" cy="14310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D581D1-37B0-3D41-A08A-B5B70B773034}"/>
              </a:ext>
            </a:extLst>
          </p:cNvPr>
          <p:cNvSpPr txBox="1"/>
          <p:nvPr/>
        </p:nvSpPr>
        <p:spPr>
          <a:xfrm>
            <a:off x="2349421" y="268835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9148D5-9F2B-6045-8EBB-7A4E81A062AC}"/>
              </a:ext>
            </a:extLst>
          </p:cNvPr>
          <p:cNvSpPr txBox="1"/>
          <p:nvPr/>
        </p:nvSpPr>
        <p:spPr>
          <a:xfrm>
            <a:off x="5967510" y="263916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FE2A85-EF12-2C46-AA83-4CEEA733731A}"/>
              </a:ext>
            </a:extLst>
          </p:cNvPr>
          <p:cNvSpPr txBox="1"/>
          <p:nvPr/>
        </p:nvSpPr>
        <p:spPr>
          <a:xfrm>
            <a:off x="899592" y="3918200"/>
            <a:ext cx="10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768C0-2B74-654A-A0AD-3EFAE548456F}"/>
              </a:ext>
            </a:extLst>
          </p:cNvPr>
          <p:cNvSpPr txBox="1"/>
          <p:nvPr/>
        </p:nvSpPr>
        <p:spPr>
          <a:xfrm>
            <a:off x="3383556" y="3933056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trace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AEBCD-E530-4141-88E4-9ADDF4056B32}"/>
              </a:ext>
            </a:extLst>
          </p:cNvPr>
          <p:cNvSpPr txBox="1"/>
          <p:nvPr/>
        </p:nvSpPr>
        <p:spPr>
          <a:xfrm>
            <a:off x="366108" y="4988397"/>
            <a:ext cx="8469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 to implement and easy to get the analysis data within gem5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flexible on micro-architecture design</a:t>
            </a:r>
          </a:p>
        </p:txBody>
      </p:sp>
    </p:spTree>
    <p:extLst>
      <p:ext uri="{BB962C8B-B14F-4D97-AF65-F5344CB8AC3E}">
        <p14:creationId xmlns:p14="http://schemas.microsoft.com/office/powerpoint/2010/main" val="279564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7B99-12B2-0B42-8996-AC0CAEAA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PVlib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8033-E742-0347-B3AD-ED1ADB871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Python package to simulate the performance of photovoltaic energy systems</a:t>
            </a:r>
          </a:p>
          <a:p>
            <a:endParaRPr lang="en-US" sz="2800" dirty="0"/>
          </a:p>
          <a:p>
            <a:r>
              <a:rPr lang="en-US" sz="2800" dirty="0"/>
              <a:t>Convert TMY(Typical meteorological year) file to power trace</a:t>
            </a:r>
          </a:p>
          <a:p>
            <a:pPr lvl="1"/>
            <a:r>
              <a:rPr lang="en-US" sz="2400" dirty="0"/>
              <a:t>Can customized some</a:t>
            </a:r>
            <a:br>
              <a:rPr lang="en-US" sz="2400" dirty="0"/>
            </a:br>
            <a:r>
              <a:rPr lang="en-US" sz="2400" dirty="0"/>
              <a:t>parameters, </a:t>
            </a:r>
            <a:br>
              <a:rPr lang="en-US" sz="2400" dirty="0"/>
            </a:br>
            <a:r>
              <a:rPr lang="en-US" sz="2400" dirty="0"/>
              <a:t>e.g. airmass, altitude,…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7E0D2-24F0-1D45-9EF0-2E856822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2CD3D-5271-5D47-85BB-55C6F799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426" y="3264278"/>
            <a:ext cx="4159374" cy="311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4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23EDE2-8B0F-4BF9-95FE-51D47B95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Who Am I 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8AB71E-59F6-48B1-B440-25D5A3534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53773"/>
            <a:ext cx="8229600" cy="5124086"/>
          </a:xfrm>
        </p:spPr>
        <p:txBody>
          <a:bodyPr>
            <a:normAutofit/>
          </a:bodyPr>
          <a:lstStyle/>
          <a:p>
            <a:r>
              <a:rPr lang="en-US" altLang="zh-TW" sz="2800" dirty="0" err="1"/>
              <a:t>PunchShadow</a:t>
            </a:r>
            <a:r>
              <a:rPr lang="en-US" altLang="zh-TW" sz="2800" dirty="0"/>
              <a:t> 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謝宙穎</a:t>
            </a:r>
            <a:r>
              <a:rPr lang="en-US" altLang="zh-TW" sz="2800" dirty="0"/>
              <a:t>)</a:t>
            </a:r>
          </a:p>
          <a:p>
            <a:pPr lvl="1"/>
            <a:r>
              <a:rPr lang="en-US" altLang="zh-TW" sz="2400" dirty="0"/>
              <a:t>PhD student of NTUEE</a:t>
            </a:r>
          </a:p>
          <a:p>
            <a:pPr lvl="1"/>
            <a:endParaRPr lang="en-US" altLang="zh-TW" sz="2400" dirty="0"/>
          </a:p>
          <a:p>
            <a:r>
              <a:rPr lang="en-US" altLang="zh-TW" sz="2800" dirty="0"/>
              <a:t>Research domain:</a:t>
            </a:r>
          </a:p>
          <a:p>
            <a:pPr lvl="1"/>
            <a:r>
              <a:rPr lang="en-US" altLang="zh-TW" sz="2400" dirty="0"/>
              <a:t>System &amp; </a:t>
            </a:r>
            <a:r>
              <a:rPr lang="en-US" altLang="zh-TW" sz="2400" dirty="0" err="1"/>
              <a:t>mircoarithecture</a:t>
            </a:r>
            <a:r>
              <a:rPr lang="en-US" altLang="zh-TW" sz="2400" dirty="0"/>
              <a:t> design</a:t>
            </a:r>
          </a:p>
          <a:p>
            <a:pPr lvl="1"/>
            <a:r>
              <a:rPr lang="en-US" altLang="zh-TW" sz="2400" dirty="0"/>
              <a:t>Non-volatile memory</a:t>
            </a:r>
          </a:p>
          <a:p>
            <a:pPr lvl="1"/>
            <a:endParaRPr lang="en-US" altLang="zh-TW" sz="2800" dirty="0"/>
          </a:p>
          <a:p>
            <a:r>
              <a:rPr lang="en-US" altLang="zh-TW" sz="2800" dirty="0"/>
              <a:t>Contact me</a:t>
            </a:r>
          </a:p>
          <a:p>
            <a:pPr lvl="1"/>
            <a:r>
              <a:rPr lang="en-US" altLang="zh-TW" sz="2400" dirty="0"/>
              <a:t>NTU BL607</a:t>
            </a:r>
          </a:p>
          <a:p>
            <a:pPr lvl="1"/>
            <a:r>
              <a:rPr lang="en-US" altLang="zh-TW" sz="2400" dirty="0"/>
              <a:t>Email: f07921043@ntu.edu.tw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746A5-ACB5-4D2F-8831-78D7DD9F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FBA918-D58B-4280-AD79-DA49D15845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t="29136" r="16269" b="5099"/>
          <a:stretch/>
        </p:blipFill>
        <p:spPr>
          <a:xfrm>
            <a:off x="5580112" y="1556792"/>
            <a:ext cx="3354988" cy="45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84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47E0-DDD4-8B4F-B48D-5DA2AD42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gem5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F15D-8518-5D4B-A360-B882F27B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modular platform for computer-system architecture research.</a:t>
            </a:r>
          </a:p>
          <a:p>
            <a:pPr lvl="1"/>
            <a:r>
              <a:rPr lang="en-US" sz="2000" dirty="0"/>
              <a:t>A </a:t>
            </a:r>
            <a:r>
              <a:rPr lang="en-US" sz="2000" b="1" dirty="0"/>
              <a:t>discrete event simulator</a:t>
            </a:r>
          </a:p>
          <a:p>
            <a:endParaRPr lang="en-US" sz="2400" dirty="0"/>
          </a:p>
          <a:p>
            <a:r>
              <a:rPr lang="en-US" sz="2400" dirty="0"/>
              <a:t>Use C++ object to represent </a:t>
            </a:r>
            <a:br>
              <a:rPr lang="en-US" sz="2400" dirty="0"/>
            </a:br>
            <a:r>
              <a:rPr lang="en-US" sz="2400" dirty="0"/>
              <a:t>physical system components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Completely controlled by </a:t>
            </a:r>
            <a:r>
              <a:rPr lang="en-US" sz="2400" b="1" dirty="0"/>
              <a:t>Python Script</a:t>
            </a:r>
          </a:p>
          <a:p>
            <a:pPr lvl="1"/>
            <a:r>
              <a:rPr lang="en-US" sz="2000" dirty="0"/>
              <a:t>Script define system to model</a:t>
            </a:r>
          </a:p>
          <a:p>
            <a:pPr lvl="1"/>
            <a:r>
              <a:rPr lang="en-US" sz="2000" dirty="0"/>
              <a:t>All C++ objects exposed to Python</a:t>
            </a:r>
            <a:r>
              <a:rPr lang="en-US" sz="2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F59A2-8972-8244-9597-5FB63C8E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B9151-AE33-5F4A-9B25-991B5400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1844825"/>
            <a:ext cx="3123276" cy="2304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9D145-4A85-7940-A97E-1DD2E8A57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320" y="3690744"/>
            <a:ext cx="2120141" cy="2808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029A4-5CA7-1F42-AAB4-721B5E5873FA}"/>
              </a:ext>
            </a:extLst>
          </p:cNvPr>
          <p:cNvSpPr txBox="1"/>
          <p:nvPr/>
        </p:nvSpPr>
        <p:spPr>
          <a:xfrm>
            <a:off x="1511261" y="6160924"/>
            <a:ext cx="302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http://learning.gem5.org/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3763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6C5C-7458-BB4B-A41A-BF5FFD51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gem5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6354-4AF6-8E41-AE9A-2EB37941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64F73-CA5D-D240-8770-BF30986665FF}"/>
              </a:ext>
            </a:extLst>
          </p:cNvPr>
          <p:cNvSpPr/>
          <p:nvPr/>
        </p:nvSpPr>
        <p:spPr>
          <a:xfrm>
            <a:off x="1115616" y="4430046"/>
            <a:ext cx="7200800" cy="1807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783AA2-0210-6D42-9BDE-BC5579078940}"/>
              </a:ext>
            </a:extLst>
          </p:cNvPr>
          <p:cNvSpPr/>
          <p:nvPr/>
        </p:nvSpPr>
        <p:spPr>
          <a:xfrm>
            <a:off x="1414824" y="4869160"/>
            <a:ext cx="936104" cy="864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CC239F-6613-624E-BC01-BA1DA71E385C}"/>
              </a:ext>
            </a:extLst>
          </p:cNvPr>
          <p:cNvSpPr/>
          <p:nvPr/>
        </p:nvSpPr>
        <p:spPr>
          <a:xfrm>
            <a:off x="2820794" y="4860540"/>
            <a:ext cx="936104" cy="864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2CD23-0F6C-D746-9AA5-CB9866E77C10}"/>
              </a:ext>
            </a:extLst>
          </p:cNvPr>
          <p:cNvSpPr/>
          <p:nvPr/>
        </p:nvSpPr>
        <p:spPr>
          <a:xfrm>
            <a:off x="4243837" y="4869160"/>
            <a:ext cx="936104" cy="864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A16882-35F4-8040-8BB0-8CCECC08DCD7}"/>
              </a:ext>
            </a:extLst>
          </p:cNvPr>
          <p:cNvSpPr/>
          <p:nvPr/>
        </p:nvSpPr>
        <p:spPr>
          <a:xfrm>
            <a:off x="5666880" y="4869160"/>
            <a:ext cx="936104" cy="864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A37964-52B3-AC4E-8D16-E3FD02D13557}"/>
              </a:ext>
            </a:extLst>
          </p:cNvPr>
          <p:cNvSpPr/>
          <p:nvPr/>
        </p:nvSpPr>
        <p:spPr>
          <a:xfrm>
            <a:off x="7017566" y="4860540"/>
            <a:ext cx="936104" cy="864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34719B-7280-DF4E-8FCD-12439DA934CE}"/>
              </a:ext>
            </a:extLst>
          </p:cNvPr>
          <p:cNvSpPr/>
          <p:nvPr/>
        </p:nvSpPr>
        <p:spPr>
          <a:xfrm>
            <a:off x="3419873" y="1443953"/>
            <a:ext cx="4896543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 Script Configuration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76A56F-F20F-2B4E-9130-5C412149A7DE}"/>
              </a:ext>
            </a:extLst>
          </p:cNvPr>
          <p:cNvSpPr/>
          <p:nvPr/>
        </p:nvSpPr>
        <p:spPr>
          <a:xfrm>
            <a:off x="1195335" y="2788364"/>
            <a:ext cx="1648472" cy="902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SCons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4E2E0F-8EC8-B941-A0EB-496230AB14BF}"/>
              </a:ext>
            </a:extLst>
          </p:cNvPr>
          <p:cNvSpPr/>
          <p:nvPr/>
        </p:nvSpPr>
        <p:spPr>
          <a:xfrm>
            <a:off x="4339950" y="2884016"/>
            <a:ext cx="3613720" cy="8140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pybind11</a:t>
            </a:r>
          </a:p>
        </p:txBody>
      </p:sp>
      <p:cxnSp>
        <p:nvCxnSpPr>
          <p:cNvPr id="17" name="直線單箭頭接點 9">
            <a:extLst>
              <a:ext uri="{FF2B5EF4-FFF2-40B4-BE49-F238E27FC236}">
                <a16:creationId xmlns:a16="http://schemas.microsoft.com/office/drawing/2014/main" id="{66FF42A8-3CF0-304C-919E-3FF1DE5E3FC2}"/>
              </a:ext>
            </a:extLst>
          </p:cNvPr>
          <p:cNvCxnSpPr>
            <a:cxnSpLocks/>
          </p:cNvCxnSpPr>
          <p:nvPr/>
        </p:nvCxnSpPr>
        <p:spPr>
          <a:xfrm>
            <a:off x="5508104" y="3698074"/>
            <a:ext cx="0" cy="72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9">
            <a:extLst>
              <a:ext uri="{FF2B5EF4-FFF2-40B4-BE49-F238E27FC236}">
                <a16:creationId xmlns:a16="http://schemas.microsoft.com/office/drawing/2014/main" id="{3D1EA719-BAE6-8843-B6CC-F318BEF47F0F}"/>
              </a:ext>
            </a:extLst>
          </p:cNvPr>
          <p:cNvCxnSpPr>
            <a:cxnSpLocks/>
          </p:cNvCxnSpPr>
          <p:nvPr/>
        </p:nvCxnSpPr>
        <p:spPr>
          <a:xfrm flipV="1">
            <a:off x="6444208" y="3698074"/>
            <a:ext cx="0" cy="7390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9">
            <a:extLst>
              <a:ext uri="{FF2B5EF4-FFF2-40B4-BE49-F238E27FC236}">
                <a16:creationId xmlns:a16="http://schemas.microsoft.com/office/drawing/2014/main" id="{13AEB677-E5DF-5849-8C66-0CD19D32E862}"/>
              </a:ext>
            </a:extLst>
          </p:cNvPr>
          <p:cNvCxnSpPr>
            <a:cxnSpLocks/>
          </p:cNvCxnSpPr>
          <p:nvPr/>
        </p:nvCxnSpPr>
        <p:spPr>
          <a:xfrm>
            <a:off x="2019572" y="2056021"/>
            <a:ext cx="0" cy="72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BA2DF0-E944-8641-9A4D-238CD63CF4EE}"/>
              </a:ext>
            </a:extLst>
          </p:cNvPr>
          <p:cNvSpPr txBox="1"/>
          <p:nvPr/>
        </p:nvSpPr>
        <p:spPr>
          <a:xfrm>
            <a:off x="1135584" y="1316982"/>
            <a:ext cx="1840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Modification on</a:t>
            </a:r>
          </a:p>
          <a:p>
            <a:r>
              <a:rPr lang="en-US" sz="2000" dirty="0"/>
              <a:t>architecture</a:t>
            </a:r>
          </a:p>
        </p:txBody>
      </p:sp>
      <p:cxnSp>
        <p:nvCxnSpPr>
          <p:cNvPr id="24" name="直線單箭頭接點 9">
            <a:extLst>
              <a:ext uri="{FF2B5EF4-FFF2-40B4-BE49-F238E27FC236}">
                <a16:creationId xmlns:a16="http://schemas.microsoft.com/office/drawing/2014/main" id="{3481A619-2521-D548-9C33-41F9D88B8B76}"/>
              </a:ext>
            </a:extLst>
          </p:cNvPr>
          <p:cNvCxnSpPr>
            <a:cxnSpLocks/>
          </p:cNvCxnSpPr>
          <p:nvPr/>
        </p:nvCxnSpPr>
        <p:spPr>
          <a:xfrm>
            <a:off x="2019571" y="3698073"/>
            <a:ext cx="0" cy="72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5506FC4-1FEC-D74D-8B62-000DBA187F89}"/>
              </a:ext>
            </a:extLst>
          </p:cNvPr>
          <p:cNvSpPr txBox="1"/>
          <p:nvPr/>
        </p:nvSpPr>
        <p:spPr>
          <a:xfrm>
            <a:off x="2190330" y="3849976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build</a:t>
            </a:r>
          </a:p>
        </p:txBody>
      </p:sp>
      <p:cxnSp>
        <p:nvCxnSpPr>
          <p:cNvPr id="26" name="直線單箭頭接點 9">
            <a:extLst>
              <a:ext uri="{FF2B5EF4-FFF2-40B4-BE49-F238E27FC236}">
                <a16:creationId xmlns:a16="http://schemas.microsoft.com/office/drawing/2014/main" id="{180C54B8-F143-CE4F-87DF-469F0B4AFCBB}"/>
              </a:ext>
            </a:extLst>
          </p:cNvPr>
          <p:cNvCxnSpPr>
            <a:cxnSpLocks/>
          </p:cNvCxnSpPr>
          <p:nvPr/>
        </p:nvCxnSpPr>
        <p:spPr>
          <a:xfrm flipV="1">
            <a:off x="6012160" y="2092025"/>
            <a:ext cx="0" cy="791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968FA32-5A51-B649-9DD0-A6BE68B9B50B}"/>
              </a:ext>
            </a:extLst>
          </p:cNvPr>
          <p:cNvSpPr txBox="1"/>
          <p:nvPr/>
        </p:nvSpPr>
        <p:spPr>
          <a:xfrm>
            <a:off x="1195335" y="5824788"/>
            <a:ext cx="57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1DD92-BDEC-5040-AE62-CEAD8CF68C74}"/>
              </a:ext>
            </a:extLst>
          </p:cNvPr>
          <p:cNvSpPr txBox="1"/>
          <p:nvPr/>
        </p:nvSpPr>
        <p:spPr>
          <a:xfrm>
            <a:off x="6599640" y="3882927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809183-5EEE-5748-B555-B463E28B19A1}"/>
              </a:ext>
            </a:extLst>
          </p:cNvPr>
          <p:cNvSpPr txBox="1"/>
          <p:nvPr/>
        </p:nvSpPr>
        <p:spPr>
          <a:xfrm>
            <a:off x="6199498" y="23215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3FE26-38F9-6B48-BA4A-FEC080446606}"/>
              </a:ext>
            </a:extLst>
          </p:cNvPr>
          <p:cNvSpPr txBox="1"/>
          <p:nvPr/>
        </p:nvSpPr>
        <p:spPr>
          <a:xfrm>
            <a:off x="4825619" y="3891230"/>
            <a:ext cx="49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</a:t>
            </a:r>
          </a:p>
        </p:txBody>
      </p:sp>
    </p:spTree>
    <p:extLst>
      <p:ext uri="{BB962C8B-B14F-4D97-AF65-F5344CB8AC3E}">
        <p14:creationId xmlns:p14="http://schemas.microsoft.com/office/powerpoint/2010/main" val="361177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9A07-B4D3-7A44-8657-9EB4EF76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D1D4-A601-BF45-ABEB-FA2401908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next-generation build tool.</a:t>
            </a:r>
            <a:r>
              <a:rPr lang="en-US" sz="2400" dirty="0"/>
              <a:t> </a:t>
            </a:r>
          </a:p>
          <a:p>
            <a:endParaRPr lang="en-US" sz="2800" dirty="0"/>
          </a:p>
          <a:p>
            <a:r>
              <a:rPr lang="en-US" sz="2400" dirty="0"/>
              <a:t>Written in </a:t>
            </a:r>
            <a:r>
              <a:rPr lang="en-US" sz="2400" b="1" dirty="0"/>
              <a:t>Python</a:t>
            </a:r>
            <a:r>
              <a:rPr lang="en-US" sz="2400" dirty="0"/>
              <a:t> to support </a:t>
            </a:r>
            <a:br>
              <a:rPr lang="en-US" sz="2400" dirty="0"/>
            </a:br>
            <a:r>
              <a:rPr lang="en-US" sz="2400" dirty="0"/>
              <a:t>a variety of user interfaces</a:t>
            </a:r>
          </a:p>
          <a:p>
            <a:endParaRPr lang="en-US" sz="2400" dirty="0"/>
          </a:p>
          <a:p>
            <a:r>
              <a:rPr lang="en-US" sz="2400" dirty="0"/>
              <a:t>Customized Define target</a:t>
            </a:r>
          </a:p>
          <a:p>
            <a:pPr lvl="1"/>
            <a:r>
              <a:rPr lang="en-US" sz="1800" dirty="0" err="1"/>
              <a:t>SimObject</a:t>
            </a:r>
            <a:r>
              <a:rPr lang="en-US" sz="1800" dirty="0"/>
              <a:t>(‘DRAMSim2.py’)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FA1A0-119C-B84A-9052-BED75970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CE488-E471-884D-9A20-34750BEE8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355" y="105184"/>
            <a:ext cx="2210729" cy="78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FF3697-1CE6-EC46-A7E1-5208B75D0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88840"/>
            <a:ext cx="3903252" cy="3913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0CA79-3735-9248-9648-E8B3CA083139}"/>
              </a:ext>
            </a:extLst>
          </p:cNvPr>
          <p:cNvSpPr txBox="1"/>
          <p:nvPr/>
        </p:nvSpPr>
        <p:spPr>
          <a:xfrm>
            <a:off x="539552" y="5541628"/>
            <a:ext cx="331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 careful when using Python2.7</a:t>
            </a:r>
          </a:p>
        </p:txBody>
      </p:sp>
    </p:spTree>
    <p:extLst>
      <p:ext uri="{BB962C8B-B14F-4D97-AF65-F5344CB8AC3E}">
        <p14:creationId xmlns:p14="http://schemas.microsoft.com/office/powerpoint/2010/main" val="1570200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8702-3F99-4C4B-B7B4-8E040995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Pybind11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D2D-1270-7542-9B5C-168270C99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pybind11 is a lightweight </a:t>
            </a:r>
            <a:r>
              <a:rPr lang="en-US" sz="2400" b="1" dirty="0"/>
              <a:t>header-only</a:t>
            </a:r>
            <a:r>
              <a:rPr lang="en-US" sz="2400" dirty="0"/>
              <a:t> library that allows </a:t>
            </a:r>
            <a:r>
              <a:rPr lang="en-US" sz="2400" b="1" dirty="0"/>
              <a:t>interacting with Python interpreter </a:t>
            </a:r>
            <a:r>
              <a:rPr lang="en-US" sz="2400" dirty="0"/>
              <a:t>and writing Python extension modules in modern C++</a:t>
            </a:r>
          </a:p>
          <a:p>
            <a:pPr lvl="1"/>
            <a:r>
              <a:rPr lang="en-US" sz="2000" dirty="0"/>
              <a:t>No dependencies, doesn’t require specific build tools</a:t>
            </a:r>
          </a:p>
          <a:p>
            <a:pPr lvl="1"/>
            <a:r>
              <a:rPr lang="en-US" sz="2000" dirty="0"/>
              <a:t>Support almost every STL and class in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06545-580B-264D-AC73-ADD7DD5F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9B145-B420-2240-A588-63578E25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42" y="158793"/>
            <a:ext cx="2494130" cy="741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44FFE-2AAE-CA4C-ACC8-8D44D67E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656418"/>
            <a:ext cx="4123885" cy="2299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A635D-CE20-A54B-A657-8BF1DEBC8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557" y="3533350"/>
            <a:ext cx="4437610" cy="2422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188F0-E37A-1347-A224-96C503803E9F}"/>
              </a:ext>
            </a:extLst>
          </p:cNvPr>
          <p:cNvSpPr txBox="1"/>
          <p:nvPr/>
        </p:nvSpPr>
        <p:spPr>
          <a:xfrm>
            <a:off x="1198351" y="6172496"/>
            <a:ext cx="655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Integrate Python and C++ with pybind11 - Robert </a:t>
            </a:r>
            <a:r>
              <a:rPr lang="en-US" dirty="0" err="1"/>
              <a:t>Smallshire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3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6CAA-10CA-C548-81A2-144EF723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Pybind11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79CC37-240A-F544-A68F-0BBBAB4F8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8800"/>
            <a:ext cx="8229600" cy="39951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2687A-CB99-E04F-9912-0C35A1DE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8211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A4BA-A4CA-1C40-AF28-4A9A1479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 pybind11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C53170-ED93-9841-A58B-5E384725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6" y="1094816"/>
            <a:ext cx="8751008" cy="36697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4972C-282C-FA4F-AB60-EC438CE7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0CA6B-62B2-BD4A-A48E-948C86E8E362}"/>
              </a:ext>
            </a:extLst>
          </p:cNvPr>
          <p:cNvCxnSpPr>
            <a:cxnSpLocks/>
          </p:cNvCxnSpPr>
          <p:nvPr/>
        </p:nvCxnSpPr>
        <p:spPr>
          <a:xfrm>
            <a:off x="1979712" y="2348880"/>
            <a:ext cx="3600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E456A9-4BB9-0F47-A481-8AEE7356821B}"/>
              </a:ext>
            </a:extLst>
          </p:cNvPr>
          <p:cNvSpPr txBox="1"/>
          <p:nvPr/>
        </p:nvSpPr>
        <p:spPr>
          <a:xfrm>
            <a:off x="6923440" y="2123564"/>
            <a:ext cx="192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 inheritance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49BF3E-DBAD-A446-A1DE-F664A0341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465019"/>
            <a:ext cx="6753448" cy="1802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B3E541-3EB5-1A4E-BCD4-0F1026A08D4A}"/>
              </a:ext>
            </a:extLst>
          </p:cNvPr>
          <p:cNvSpPr txBox="1"/>
          <p:nvPr/>
        </p:nvSpPr>
        <p:spPr>
          <a:xfrm>
            <a:off x="7355646" y="1233125"/>
            <a:ext cx="796052" cy="46166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 C++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E05B4A-4172-9543-9354-598B228FE021}"/>
              </a:ext>
            </a:extLst>
          </p:cNvPr>
          <p:cNvSpPr txBox="1"/>
          <p:nvPr/>
        </p:nvSpPr>
        <p:spPr>
          <a:xfrm>
            <a:off x="7092280" y="4564569"/>
            <a:ext cx="926407" cy="40011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6427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A4BA-A4CA-1C40-AF28-4A9A1479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 pybind11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C53170-ED93-9841-A58B-5E384725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6" y="1094816"/>
            <a:ext cx="8751008" cy="36697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4972C-282C-FA4F-AB60-EC438CE7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0CA6B-62B2-BD4A-A48E-948C86E8E362}"/>
              </a:ext>
            </a:extLst>
          </p:cNvPr>
          <p:cNvCxnSpPr>
            <a:cxnSpLocks/>
          </p:cNvCxnSpPr>
          <p:nvPr/>
        </p:nvCxnSpPr>
        <p:spPr>
          <a:xfrm>
            <a:off x="1763688" y="3284984"/>
            <a:ext cx="3600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E456A9-4BB9-0F47-A481-8AEE7356821B}"/>
              </a:ext>
            </a:extLst>
          </p:cNvPr>
          <p:cNvSpPr txBox="1"/>
          <p:nvPr/>
        </p:nvSpPr>
        <p:spPr>
          <a:xfrm>
            <a:off x="5665378" y="277774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49BF3E-DBAD-A446-A1DE-F664A0341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465019"/>
            <a:ext cx="6753448" cy="1802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C18994-B888-2246-8C38-6721C5F0F872}"/>
              </a:ext>
            </a:extLst>
          </p:cNvPr>
          <p:cNvSpPr txBox="1"/>
          <p:nvPr/>
        </p:nvSpPr>
        <p:spPr>
          <a:xfrm>
            <a:off x="7355646" y="1233125"/>
            <a:ext cx="796052" cy="46166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 C++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58979-8735-D541-BD87-A3AF160BC320}"/>
              </a:ext>
            </a:extLst>
          </p:cNvPr>
          <p:cNvSpPr txBox="1"/>
          <p:nvPr/>
        </p:nvSpPr>
        <p:spPr>
          <a:xfrm>
            <a:off x="7092280" y="4564569"/>
            <a:ext cx="926407" cy="40011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204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A4BA-A4CA-1C40-AF28-4A9A1479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 pybind11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C53170-ED93-9841-A58B-5E384725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6" y="1094816"/>
            <a:ext cx="8751008" cy="36697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4972C-282C-FA4F-AB60-EC438CE7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0CA6B-62B2-BD4A-A48E-948C86E8E362}"/>
              </a:ext>
            </a:extLst>
          </p:cNvPr>
          <p:cNvCxnSpPr>
            <a:cxnSpLocks/>
          </p:cNvCxnSpPr>
          <p:nvPr/>
        </p:nvCxnSpPr>
        <p:spPr>
          <a:xfrm>
            <a:off x="1331640" y="3789040"/>
            <a:ext cx="698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E456A9-4BB9-0F47-A481-8AEE7356821B}"/>
              </a:ext>
            </a:extLst>
          </p:cNvPr>
          <p:cNvSpPr txBox="1"/>
          <p:nvPr/>
        </p:nvSpPr>
        <p:spPr>
          <a:xfrm>
            <a:off x="5973513" y="2929704"/>
            <a:ext cx="272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Read/ writeable parameter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49BF3E-DBAD-A446-A1DE-F664A0341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465019"/>
            <a:ext cx="6753448" cy="18021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A9EC5C-6AD5-B54B-9F38-D293D8F93930}"/>
              </a:ext>
            </a:extLst>
          </p:cNvPr>
          <p:cNvCxnSpPr>
            <a:cxnSpLocks/>
          </p:cNvCxnSpPr>
          <p:nvPr/>
        </p:nvCxnSpPr>
        <p:spPr>
          <a:xfrm>
            <a:off x="1835696" y="5661248"/>
            <a:ext cx="60486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52896-A6E7-F949-9AE0-34ECB86C11B6}"/>
              </a:ext>
            </a:extLst>
          </p:cNvPr>
          <p:cNvSpPr txBox="1"/>
          <p:nvPr/>
        </p:nvSpPr>
        <p:spPr>
          <a:xfrm>
            <a:off x="7355646" y="1233125"/>
            <a:ext cx="796052" cy="46166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 C++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CFFB4-EFD2-8B4D-805E-E5AB25C37AF8}"/>
              </a:ext>
            </a:extLst>
          </p:cNvPr>
          <p:cNvSpPr txBox="1"/>
          <p:nvPr/>
        </p:nvSpPr>
        <p:spPr>
          <a:xfrm>
            <a:off x="7092280" y="4564569"/>
            <a:ext cx="926407" cy="40011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77312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E463-2708-3A42-B751-E0CBF2B46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/>
          <a:lstStyle/>
          <a:p>
            <a:r>
              <a:rPr lang="en-US" dirty="0"/>
              <a:t>Magic of pybind11 in gem5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7B3B-E4B4-C147-A35B-1D3BCF5E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py</a:t>
            </a:r>
            <a:r>
              <a:rPr lang="en-US" dirty="0"/>
              <a:t>::module’s code is auto-generated by </a:t>
            </a:r>
            <a:r>
              <a:rPr lang="en-US" b="1" dirty="0">
                <a:solidFill>
                  <a:srgbClr val="FF0000"/>
                </a:solidFill>
              </a:rPr>
              <a:t>Python</a:t>
            </a:r>
            <a:r>
              <a:rPr lang="en-US" b="1" dirty="0"/>
              <a:t> and </a:t>
            </a:r>
            <a:r>
              <a:rPr lang="en-US" b="1" dirty="0" err="1">
                <a:solidFill>
                  <a:srgbClr val="FF0000"/>
                </a:solidFill>
              </a:rPr>
              <a:t>Scons</a:t>
            </a:r>
            <a:r>
              <a:rPr lang="en-US" b="1" dirty="0"/>
              <a:t> !!!!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FE159-F730-EA46-A3DC-723F804F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51834D-2B38-D245-8B17-1F189B7A0950}"/>
              </a:ext>
            </a:extLst>
          </p:cNvPr>
          <p:cNvSpPr/>
          <p:nvPr/>
        </p:nvSpPr>
        <p:spPr>
          <a:xfrm>
            <a:off x="572387" y="3823742"/>
            <a:ext cx="1263309" cy="1010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Scons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485C4F-4365-2344-8EC2-A6DDC09C31DB}"/>
              </a:ext>
            </a:extLst>
          </p:cNvPr>
          <p:cNvSpPr/>
          <p:nvPr/>
        </p:nvSpPr>
        <p:spPr>
          <a:xfrm>
            <a:off x="3003079" y="2953805"/>
            <a:ext cx="1263308" cy="1200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Python</a:t>
            </a:r>
          </a:p>
          <a:p>
            <a:pPr algn="ctr"/>
            <a:r>
              <a:rPr lang="en-US" sz="2800" dirty="0"/>
              <a:t>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0C5A81-955E-D14A-A246-E2DE5836C652}"/>
              </a:ext>
            </a:extLst>
          </p:cNvPr>
          <p:cNvSpPr/>
          <p:nvPr/>
        </p:nvSpPr>
        <p:spPr>
          <a:xfrm>
            <a:off x="3003079" y="4695987"/>
            <a:ext cx="1263308" cy="12001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C++</a:t>
            </a:r>
          </a:p>
          <a:p>
            <a:pPr algn="ctr"/>
            <a:r>
              <a:rPr lang="en-US" sz="2800" dirty="0"/>
              <a:t>Object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89988-5EEA-EA4A-AEBA-7B87BEF0B619}"/>
              </a:ext>
            </a:extLst>
          </p:cNvPr>
          <p:cNvSpPr/>
          <p:nvPr/>
        </p:nvSpPr>
        <p:spPr>
          <a:xfrm>
            <a:off x="5071575" y="3823742"/>
            <a:ext cx="1515972" cy="1010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M5 parser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2CECD-E8F0-5D4B-8176-0824CF1C33BD}"/>
              </a:ext>
            </a:extLst>
          </p:cNvPr>
          <p:cNvSpPr/>
          <p:nvPr/>
        </p:nvSpPr>
        <p:spPr>
          <a:xfrm>
            <a:off x="7380312" y="3823741"/>
            <a:ext cx="1515972" cy="101064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Pybind</a:t>
            </a:r>
            <a:br>
              <a:rPr lang="en-US" sz="2800" dirty="0"/>
            </a:br>
            <a:r>
              <a:rPr lang="en-US" sz="2800" dirty="0"/>
              <a:t>module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EAA3FC7-A24E-E74C-B13B-83172881F85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835696" y="3553877"/>
            <a:ext cx="1167383" cy="775189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C99D89E0-0BF0-2D4A-A83B-42748847396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835696" y="4329066"/>
            <a:ext cx="1167383" cy="966993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CE782BB-07EF-1F4A-A043-ADEF6F7F8C6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266387" y="3553877"/>
            <a:ext cx="805188" cy="775189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3FEE6C6-64D8-0E41-AF03-1B8C00C5212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266387" y="4329066"/>
            <a:ext cx="805188" cy="966993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E2E406A-70D6-E549-8151-CBC736124C4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587547" y="4329065"/>
            <a:ext cx="792765" cy="1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208A04D-0867-154D-8FC6-0702DFC89DFF}"/>
              </a:ext>
            </a:extLst>
          </p:cNvPr>
          <p:cNvSpPr txBox="1"/>
          <p:nvPr/>
        </p:nvSpPr>
        <p:spPr>
          <a:xfrm>
            <a:off x="1875262" y="3971776"/>
            <a:ext cx="60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D6F769-644D-D844-A4AA-86D3497C7072}"/>
              </a:ext>
            </a:extLst>
          </p:cNvPr>
          <p:cNvSpPr txBox="1"/>
          <p:nvPr/>
        </p:nvSpPr>
        <p:spPr>
          <a:xfrm>
            <a:off x="4080379" y="41701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0A05E58-B5FD-894C-BE11-5696C9846A94}"/>
              </a:ext>
            </a:extLst>
          </p:cNvPr>
          <p:cNvCxnSpPr>
            <a:cxnSpLocks/>
            <a:stCxn id="5" idx="2"/>
            <a:endCxn id="8" idx="2"/>
          </p:cNvCxnSpPr>
          <p:nvPr/>
        </p:nvCxnSpPr>
        <p:spPr>
          <a:xfrm rot="16200000" flipH="1">
            <a:off x="3516801" y="2521629"/>
            <a:ext cx="12700" cy="4625519"/>
          </a:xfrm>
          <a:prstGeom prst="bentConnector3">
            <a:avLst>
              <a:gd name="adj1" fmla="val 10885709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C480F5-D919-4F46-B61A-3CFB7012B0FB}"/>
              </a:ext>
            </a:extLst>
          </p:cNvPr>
          <p:cNvSpPr txBox="1"/>
          <p:nvPr/>
        </p:nvSpPr>
        <p:spPr>
          <a:xfrm>
            <a:off x="4572000" y="6157849"/>
            <a:ext cx="179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transfer</a:t>
            </a:r>
          </a:p>
        </p:txBody>
      </p:sp>
    </p:spTree>
    <p:extLst>
      <p:ext uri="{BB962C8B-B14F-4D97-AF65-F5344CB8AC3E}">
        <p14:creationId xmlns:p14="http://schemas.microsoft.com/office/powerpoint/2010/main" val="139096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F005-9D3B-2F41-A322-6E7E55E6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of pybind11 in gem5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07345E-8B8E-F04E-BA3F-DF6346C35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8" y="1124744"/>
            <a:ext cx="5909457" cy="37235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D4C72-4E8E-E743-BA8D-70C7ECC2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2BDEE8-C740-5945-8A3C-633319D60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4" r="18068"/>
          <a:stretch/>
        </p:blipFill>
        <p:spPr>
          <a:xfrm>
            <a:off x="3867133" y="3204691"/>
            <a:ext cx="5252392" cy="32845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45C64B-0C00-0F49-BCF1-331FA529FA0C}"/>
              </a:ext>
            </a:extLst>
          </p:cNvPr>
          <p:cNvCxnSpPr/>
          <p:nvPr/>
        </p:nvCxnSpPr>
        <p:spPr>
          <a:xfrm>
            <a:off x="216698" y="4149080"/>
            <a:ext cx="226707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0DF825-F552-FF4B-A580-8F50204B14DB}"/>
              </a:ext>
            </a:extLst>
          </p:cNvPr>
          <p:cNvCxnSpPr>
            <a:cxnSpLocks/>
          </p:cNvCxnSpPr>
          <p:nvPr/>
        </p:nvCxnSpPr>
        <p:spPr>
          <a:xfrm>
            <a:off x="4419802" y="4221088"/>
            <a:ext cx="159235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C9F11-D854-1C4E-A4BF-8BFE5C234720}"/>
              </a:ext>
            </a:extLst>
          </p:cNvPr>
          <p:cNvCxnSpPr>
            <a:cxnSpLocks/>
          </p:cNvCxnSpPr>
          <p:nvPr/>
        </p:nvCxnSpPr>
        <p:spPr>
          <a:xfrm>
            <a:off x="5652120" y="5877272"/>
            <a:ext cx="29151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23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8A63-5811-7641-8C0C-A7FD21A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D6A7-64D5-7F44-AD70-878ECD51F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Intermittent Computing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Challenges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Python Can Help</a:t>
            </a:r>
          </a:p>
          <a:p>
            <a:pPr lvl="1"/>
            <a:r>
              <a:rPr lang="en-US" dirty="0"/>
              <a:t>Gem5</a:t>
            </a:r>
          </a:p>
          <a:p>
            <a:pPr lvl="1"/>
            <a:r>
              <a:rPr lang="en-US" dirty="0" err="1"/>
              <a:t>pvlib</a:t>
            </a:r>
            <a:endParaRPr lang="en-US" dirty="0"/>
          </a:p>
          <a:p>
            <a:endParaRPr lang="en-US" dirty="0"/>
          </a:p>
          <a:p>
            <a:r>
              <a:rPr lang="en-US" dirty="0"/>
              <a:t>Appendix – Related 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ACED5-A871-0A4B-ACE5-A9AD0332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1369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46DE-CB3F-CC4F-B545-6DB470EE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About pybind11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08B9B-A1F4-2D47-888B-687F33B5E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633" y="1268760"/>
            <a:ext cx="5148734" cy="51487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3FDB-155E-014D-A131-A68D1897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5589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EB12-3CFE-DD4F-BCA4-C1483CE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Together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56F3D0-159F-0242-8574-CFCB49348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48276"/>
            <a:ext cx="6357634" cy="4968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5EC6B-6B74-8840-974D-AD693C61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33452-E1F4-6F48-B6D4-AAF305B4BD8A}"/>
              </a:ext>
            </a:extLst>
          </p:cNvPr>
          <p:cNvSpPr txBox="1"/>
          <p:nvPr/>
        </p:nvSpPr>
        <p:spPr>
          <a:xfrm>
            <a:off x="5270557" y="1484784"/>
            <a:ext cx="354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Configure the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280038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EB12-3CFE-DD4F-BCA4-C1483CE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Together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56F3D0-159F-0242-8574-CFCB49348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48276"/>
            <a:ext cx="6357634" cy="4968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5EC6B-6B74-8840-974D-AD693C61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7D6FA5-1D09-C54D-8DA6-74B0841181E2}"/>
              </a:ext>
            </a:extLst>
          </p:cNvPr>
          <p:cNvSpPr/>
          <p:nvPr/>
        </p:nvSpPr>
        <p:spPr>
          <a:xfrm>
            <a:off x="457200" y="3356992"/>
            <a:ext cx="6851104" cy="5760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7DD15-34C7-6244-923B-1FA887D9FBA2}"/>
              </a:ext>
            </a:extLst>
          </p:cNvPr>
          <p:cNvSpPr txBox="1"/>
          <p:nvPr/>
        </p:nvSpPr>
        <p:spPr>
          <a:xfrm>
            <a:off x="4572000" y="2810887"/>
            <a:ext cx="438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Energy Management Unit to the system </a:t>
            </a:r>
          </a:p>
        </p:txBody>
      </p:sp>
    </p:spTree>
    <p:extLst>
      <p:ext uri="{BB962C8B-B14F-4D97-AF65-F5344CB8AC3E}">
        <p14:creationId xmlns:p14="http://schemas.microsoft.com/office/powerpoint/2010/main" val="1014117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961D-BFFB-704D-98B9-7883A71C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Energy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2580A-8594-F948-9CCE-6FEBA761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Calculate all  the energy consumption of each component and compare it to the energy trace</a:t>
            </a:r>
          </a:p>
          <a:p>
            <a:endParaRPr lang="en-US" sz="2800" dirty="0"/>
          </a:p>
          <a:p>
            <a:r>
              <a:rPr lang="en-US" sz="2800" dirty="0"/>
              <a:t>Use state machine to represent the state changing corresponding to the energy</a:t>
            </a:r>
          </a:p>
          <a:p>
            <a:pPr lvl="1"/>
            <a:r>
              <a:rPr lang="en-US" sz="2400" dirty="0"/>
              <a:t>If V &lt; </a:t>
            </a:r>
            <a:r>
              <a:rPr lang="en-US" sz="2400" dirty="0" err="1"/>
              <a:t>V_h</a:t>
            </a:r>
            <a:r>
              <a:rPr lang="en-US" sz="2400" dirty="0"/>
              <a:t>:</a:t>
            </a:r>
            <a:r>
              <a:rPr lang="en-US" sz="2000" dirty="0"/>
              <a:t>  change to </a:t>
            </a:r>
            <a:r>
              <a:rPr lang="en-US" sz="2000" dirty="0" err="1"/>
              <a:t>S_hibernating</a:t>
            </a:r>
            <a:r>
              <a:rPr lang="en-US" sz="2000" dirty="0"/>
              <a:t> state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F4982-3F3B-824C-B594-5D65FF8C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5AD21823-3FD3-6447-A7C5-9DC30D4C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293096"/>
            <a:ext cx="4932536" cy="20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10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1D66-0F72-4141-ADB0-5D04079A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7CB530-030F-434B-B7A8-D3B06FD91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91" y="2735386"/>
            <a:ext cx="3489618" cy="19442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E88EB-7FFE-4D42-B2A1-8CA009FD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757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3695-94F8-D645-8B42-D4DCEE35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EBF6-35E9-2444-B942-F7FE8B658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NVPSim:</a:t>
            </a:r>
          </a:p>
          <a:p>
            <a:pPr lvl="1"/>
            <a:r>
              <a:rPr lang="en-US" sz="19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https://github.com/polarpolar/gem5-nvpsim</a:t>
            </a:r>
            <a:endParaRPr lang="en-US" sz="19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200" dirty="0"/>
              <a:t>Gem5:</a:t>
            </a:r>
          </a:p>
          <a:p>
            <a:pPr lvl="1"/>
            <a:r>
              <a:rPr lang="en-US" sz="1900" dirty="0">
                <a:hlinkClick r:id="rId4"/>
              </a:rPr>
              <a:t>http://learning.gem5.org/</a:t>
            </a:r>
            <a:endParaRPr lang="en-US" sz="1900" dirty="0"/>
          </a:p>
          <a:p>
            <a:pPr lvl="1"/>
            <a:r>
              <a:rPr lang="en-US" sz="1900" dirty="0"/>
              <a:t>http://doxygen.gem5.org/release/current/</a:t>
            </a:r>
            <a:r>
              <a:rPr lang="en-US" sz="1900" dirty="0" err="1"/>
              <a:t>index.html</a:t>
            </a:r>
            <a:endParaRPr lang="en-US" sz="1900" dirty="0"/>
          </a:p>
          <a:p>
            <a:r>
              <a:rPr lang="en-US" sz="2200" dirty="0"/>
              <a:t>Pybind11:</a:t>
            </a:r>
          </a:p>
          <a:p>
            <a:pPr lvl="1"/>
            <a:r>
              <a:rPr lang="en-US" sz="1900" dirty="0">
                <a:hlinkClick r:id="rId5"/>
              </a:rPr>
              <a:t>https://github.com/pybind/pybind11</a:t>
            </a:r>
            <a:endParaRPr lang="en-US" sz="1900" dirty="0">
              <a:hlinkClick r:id="rId6"/>
            </a:endParaRPr>
          </a:p>
          <a:p>
            <a:pPr lvl="1"/>
            <a:r>
              <a:rPr lang="en-US" sz="1900" dirty="0">
                <a:hlinkClick r:id="rId6"/>
              </a:rPr>
              <a:t>https://www.youtube.com/watch?v=YReJ3pSnNDo&amp;ab_channel=NDCConferences</a:t>
            </a:r>
            <a:endParaRPr lang="en-US" sz="1900" dirty="0"/>
          </a:p>
          <a:p>
            <a:pPr lvl="1"/>
            <a:r>
              <a:rPr lang="en-US" sz="1900" dirty="0">
                <a:hlinkClick r:id="rId7"/>
              </a:rPr>
              <a:t>https://www.youtube.com/watch?v=jQedHfF1Jfw&amp;ab_channel=EuroPythonConference</a:t>
            </a:r>
            <a:endParaRPr lang="en-US" sz="1900" dirty="0"/>
          </a:p>
          <a:p>
            <a:r>
              <a:rPr lang="en-US" sz="2200" dirty="0" err="1"/>
              <a:t>Scons</a:t>
            </a:r>
            <a:r>
              <a:rPr lang="en-US" sz="2200" dirty="0"/>
              <a:t>:</a:t>
            </a:r>
          </a:p>
          <a:p>
            <a:pPr lvl="1"/>
            <a:r>
              <a:rPr lang="en-US" sz="1900" dirty="0">
                <a:hlinkClick r:id="rId8"/>
              </a:rPr>
              <a:t>https://scons.org/</a:t>
            </a:r>
            <a:endParaRPr lang="en-US" sz="1900" dirty="0"/>
          </a:p>
          <a:p>
            <a:r>
              <a:rPr lang="en-US" sz="2200" dirty="0" err="1"/>
              <a:t>Pvlib</a:t>
            </a:r>
            <a:r>
              <a:rPr lang="en-US" sz="2200" dirty="0"/>
              <a:t>:</a:t>
            </a:r>
          </a:p>
          <a:p>
            <a:pPr lvl="1"/>
            <a:r>
              <a:rPr lang="en-US" sz="1900" dirty="0">
                <a:hlinkClick r:id="rId9"/>
              </a:rPr>
              <a:t>https://pvlib-python.readthedocs.io/en/stable/index.html</a:t>
            </a:r>
            <a:endParaRPr lang="en-US" sz="1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9F785-59DE-4945-9441-2E3B9793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7680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B4E3-5900-2E41-BC0F-0B399C5B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But Not Least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2A01BF-257F-5047-916A-78A0DF052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788" y="2135441"/>
            <a:ext cx="4486424" cy="3357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A7820-E56B-2A44-8327-0AB1479F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C212B-7E43-AE40-8BF4-BA613C1C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12" y="2302064"/>
            <a:ext cx="997148" cy="997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B36B6-15BD-7E48-B400-865DD94C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91" y="2446080"/>
            <a:ext cx="997148" cy="997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44898-B9CB-CC40-9162-41EF9C5D1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38" y="3905037"/>
            <a:ext cx="997148" cy="997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D3769-5EE2-754C-9C1F-4A67D2DF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18" y="5493023"/>
            <a:ext cx="997148" cy="997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72A47-3CEE-0445-B467-60CE8E4E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26" y="1171831"/>
            <a:ext cx="997148" cy="9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2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13C7-E1EB-9C48-A9DE-8312971B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44FB0-BD68-154F-BADF-30D38238F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2224440"/>
            <a:ext cx="3250034" cy="32500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6AB74-EEE8-324C-87FD-9ED88CCD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9B5C8-D550-7C43-AF43-015EAEDED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85" y="2427057"/>
            <a:ext cx="381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82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E6B83-53BF-45D5-B77C-671E55F0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Appendix - Related Works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CC3254-73EB-463E-8A6F-56D133B5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Hardware-based</a:t>
            </a:r>
          </a:p>
          <a:p>
            <a:pPr lvl="1"/>
            <a:r>
              <a:rPr lang="en-US" altLang="zh-TW" dirty="0"/>
              <a:t>Ensuring idempotent: Clank</a:t>
            </a:r>
          </a:p>
          <a:p>
            <a:r>
              <a:rPr lang="en-US" altLang="zh-TW" dirty="0"/>
              <a:t>Software-based</a:t>
            </a:r>
          </a:p>
          <a:p>
            <a:pPr lvl="1"/>
            <a:r>
              <a:rPr lang="en-US" altLang="zh-TW" dirty="0"/>
              <a:t>Just-in-time checkpoint: </a:t>
            </a:r>
            <a:r>
              <a:rPr lang="en-US" altLang="zh-TW" dirty="0" err="1"/>
              <a:t>Hibernus</a:t>
            </a:r>
            <a:endParaRPr lang="en-US" altLang="zh-TW" dirty="0"/>
          </a:p>
          <a:p>
            <a:pPr lvl="1"/>
            <a:r>
              <a:rPr lang="en-US" altLang="zh-TW" dirty="0"/>
              <a:t>Dynamic checkpoint: Chinchilla</a:t>
            </a:r>
          </a:p>
          <a:p>
            <a:pPr lvl="1"/>
            <a:r>
              <a:rPr lang="en-US" altLang="zh-TW" dirty="0"/>
              <a:t>Peripheral devices:  KARMA</a:t>
            </a:r>
          </a:p>
          <a:p>
            <a:r>
              <a:rPr lang="en-US" altLang="zh-TW" dirty="0"/>
              <a:t>Codesign</a:t>
            </a:r>
          </a:p>
          <a:p>
            <a:pPr lvl="1"/>
            <a:r>
              <a:rPr lang="en-US" altLang="zh-TW" dirty="0"/>
              <a:t>Hide NVM latency: </a:t>
            </a:r>
            <a:r>
              <a:rPr lang="en-US" altLang="zh-TW" dirty="0" err="1"/>
              <a:t>CoSpec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82DCC8-D0E8-467C-BA5B-8F3BF08D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4113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43EE7-0347-48A4-B104-6080C4AF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Clank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6D7CCB-A283-48E0-844A-93BAC552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/>
          <a:p>
            <a:r>
              <a:rPr lang="en-US" altLang="zh-TW" sz="2400" dirty="0"/>
              <a:t>Use hardware buffer to ensure the idempotent execution ( avoid WAR problem)</a:t>
            </a:r>
          </a:p>
          <a:p>
            <a:pPr lvl="1"/>
            <a:r>
              <a:rPr lang="en-US" altLang="zh-TW" sz="2000" dirty="0"/>
              <a:t>Write-back buffer</a:t>
            </a:r>
          </a:p>
          <a:p>
            <a:pPr lvl="1"/>
            <a:r>
              <a:rPr lang="en-US" altLang="zh-TW" sz="2000" dirty="0"/>
              <a:t>Watchdog timer</a:t>
            </a:r>
            <a:endParaRPr lang="en-US" altLang="zh-TW" sz="2400" dirty="0"/>
          </a:p>
          <a:p>
            <a:r>
              <a:rPr lang="en-US" altLang="zh-TW" sz="2400" dirty="0"/>
              <a:t>Drawback: buffer size, NVM latency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A46497-E1DD-4901-8764-7D527B05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6872" y="6520259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30F893-67C6-4734-9B68-F8A06C8D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605303"/>
            <a:ext cx="4162402" cy="20156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537F8C-3DDE-4BB2-9F4A-CFBBF380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265584"/>
            <a:ext cx="3597130" cy="26951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7DDB3AB-37F5-43AB-889D-85D132588260}"/>
              </a:ext>
            </a:extLst>
          </p:cNvPr>
          <p:cNvSpPr txBox="1"/>
          <p:nvPr/>
        </p:nvSpPr>
        <p:spPr>
          <a:xfrm>
            <a:off x="1763688" y="6071008"/>
            <a:ext cx="4660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[5] Clank: Architectural Support for Intermittent Computation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273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Causes Computing Intermittent 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0611"/>
            <a:ext cx="8229600" cy="4968552"/>
          </a:xfrm>
        </p:spPr>
        <p:txBody>
          <a:bodyPr/>
          <a:lstStyle/>
          <a:p>
            <a:r>
              <a:rPr lang="en-US" altLang="zh-TW" dirty="0"/>
              <a:t>Let’s talk about Internet-of-Thing (IoT) first !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028" name="Picture 4" descr="IoT – Industry 4.0">
            <a:extLst>
              <a:ext uri="{FF2B5EF4-FFF2-40B4-BE49-F238E27FC236}">
                <a16:creationId xmlns:a16="http://schemas.microsoft.com/office/drawing/2014/main" id="{5DB9DDAD-7B3F-4D83-8322-D8E10BE44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6304"/>
            <a:ext cx="5040560" cy="432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901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9BC5F-8BE1-4E6B-BF6A-8878A5F4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Hibernus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F5B1A-E0D2-43E1-81DB-F3138D066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96" y="1268760"/>
            <a:ext cx="8229600" cy="4968552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Use voltage detector to find out whether the voltage is under a certain threshold to make a checkpoint</a:t>
            </a:r>
          </a:p>
          <a:p>
            <a:r>
              <a:rPr lang="en-US" altLang="zh-TW" sz="2800" dirty="0"/>
              <a:t>Drawback: Frequent checkpoint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EB8C72-6D0D-4125-A9BE-19464914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233C3D-E83D-4658-A14E-2187E710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96" y="3356992"/>
            <a:ext cx="4026763" cy="24482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F7A903-C4B9-482D-ACA0-2EB266B2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52" y="3717032"/>
            <a:ext cx="3688400" cy="160033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1235827-D3D4-4F5C-87F7-684B53D57E71}"/>
              </a:ext>
            </a:extLst>
          </p:cNvPr>
          <p:cNvSpPr txBox="1"/>
          <p:nvPr/>
        </p:nvSpPr>
        <p:spPr>
          <a:xfrm>
            <a:off x="1120058" y="6071008"/>
            <a:ext cx="720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[1] </a:t>
            </a:r>
            <a:r>
              <a:rPr lang="en-US" altLang="zh-TW" sz="1400" dirty="0" err="1"/>
              <a:t>Hibernus</a:t>
            </a:r>
            <a:r>
              <a:rPr lang="en-US" altLang="zh-TW" sz="1400" dirty="0"/>
              <a:t>: Sustaining Computation During Intermittent Supply for Energy-Harvesting Systems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5003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B0ED4-0E31-4F4A-96E8-0C2CA4AC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Chinchilla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BDEAE5-1629-471F-8FD1-7A6CE9DFC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Dynamically shrink the interval of checkpoints to reduce the overhead</a:t>
            </a:r>
          </a:p>
          <a:p>
            <a:pPr lvl="1"/>
            <a:r>
              <a:rPr lang="en-US" altLang="zh-TW" sz="2400" dirty="0"/>
              <a:t>Undo-logging to avoid WAR problem</a:t>
            </a:r>
          </a:p>
          <a:p>
            <a:pPr lvl="1"/>
            <a:r>
              <a:rPr lang="en-US" altLang="zh-TW" sz="2400" dirty="0"/>
              <a:t>Compiler support for divide program to terminal checkpoint blocks 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4FCCF7-E573-4541-B618-8313864F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BC8DCF-A948-456B-9B01-A4E821E4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43" y="3681771"/>
            <a:ext cx="3136515" cy="22477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33DF94-5B5F-46DB-A0D7-1BE154BA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2" y="3681771"/>
            <a:ext cx="3893774" cy="25069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8116342-DF39-4A0F-9A53-4CCB696A7436}"/>
              </a:ext>
            </a:extLst>
          </p:cNvPr>
          <p:cNvSpPr txBox="1"/>
          <p:nvPr/>
        </p:nvSpPr>
        <p:spPr>
          <a:xfrm>
            <a:off x="1547664" y="6212482"/>
            <a:ext cx="5839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[4] Adaptive Dynamic Checkpointing for Safe Efficient Intermittent Computing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2052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0A275-7142-4504-94B3-5807F685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KARMA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6D0480-2D07-4D69-8113-48FE2342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Record peripheral devices’ state and APIs to make a checkpoint and restore.</a:t>
            </a:r>
          </a:p>
          <a:p>
            <a:pPr lvl="1"/>
            <a:r>
              <a:rPr lang="en-US" altLang="zh-TW" dirty="0"/>
              <a:t>Solve the inconsistency of CPU and I/O device state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CEC567-EF96-4ADA-8F6A-7F127375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3E2354-2432-46DE-9AF9-C6549936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71647"/>
            <a:ext cx="3826768" cy="22175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93FA89-1124-442E-84A3-8DAA287A4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93430"/>
            <a:ext cx="4033265" cy="25740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DF534A-2417-4444-99AF-1B48DCA97DB9}"/>
              </a:ext>
            </a:extLst>
          </p:cNvPr>
          <p:cNvSpPr txBox="1"/>
          <p:nvPr/>
        </p:nvSpPr>
        <p:spPr>
          <a:xfrm>
            <a:off x="2411760" y="6071008"/>
            <a:ext cx="357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[7] Intermittent Asynchronous </a:t>
            </a:r>
            <a:r>
              <a:rPr lang="en-US" altLang="zh-TW" sz="1400" dirty="0"/>
              <a:t>Peripheral</a:t>
            </a:r>
            <a:r>
              <a:rPr lang="en-US" altLang="zh-TW" sz="1200" dirty="0"/>
              <a:t> Operations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0641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A75AB-873F-4A35-AB15-7D5D531A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CoSpec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388F75-1760-42A5-A06C-E9930AAE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Use pipeline to hide the long NVM write latency and speculatively commit to NVM</a:t>
            </a:r>
          </a:p>
          <a:p>
            <a:pPr lvl="1"/>
            <a:r>
              <a:rPr lang="en-US" altLang="zh-TW" sz="2400" dirty="0"/>
              <a:t>Two phase commit to NVM</a:t>
            </a:r>
          </a:p>
          <a:p>
            <a:pPr lvl="1"/>
            <a:r>
              <a:rPr lang="en-US" altLang="zh-TW" sz="2400" dirty="0"/>
              <a:t>Compiler support 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39E7B3-AEF4-4FF2-B560-6B6761ED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99B162-3E6F-4C88-8992-4EEB21B5E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8" y="3227786"/>
            <a:ext cx="8925204" cy="280831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F71CD8-6E9D-4F61-A27D-2BAD8AB9A38B}"/>
              </a:ext>
            </a:extLst>
          </p:cNvPr>
          <p:cNvSpPr txBox="1"/>
          <p:nvPr/>
        </p:nvSpPr>
        <p:spPr>
          <a:xfrm>
            <a:off x="1979712" y="6177571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[7] </a:t>
            </a:r>
            <a:r>
              <a:rPr lang="en-US" altLang="zh-TW" sz="1200" dirty="0" err="1"/>
              <a:t>CoSpec</a:t>
            </a:r>
            <a:r>
              <a:rPr lang="en-US" altLang="zh-TW" sz="1200" dirty="0"/>
              <a:t>: Compiler Directed Speculative Intermittent Computation</a:t>
            </a:r>
            <a:r>
              <a:rPr lang="en-US" altLang="zh-TW" sz="1000" dirty="0"/>
              <a:t> </a:t>
            </a:r>
            <a:br>
              <a:rPr lang="en-US" altLang="zh-TW" sz="1200" dirty="0"/>
            </a:b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403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CB7A1-8030-4978-A6CA-00E757979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Have you ever considered about where the power of devices from ?</a:t>
            </a:r>
          </a:p>
          <a:p>
            <a:pPr lvl="1"/>
            <a:r>
              <a:rPr lang="en-US" altLang="zh-TW" sz="2400" dirty="0"/>
              <a:t>Wire ? Battery ?</a:t>
            </a:r>
            <a:endParaRPr lang="zh-TW" altLang="en-US" sz="2400" dirty="0"/>
          </a:p>
          <a:p>
            <a:r>
              <a:rPr lang="en-US" altLang="zh-TW" sz="2800" dirty="0"/>
              <a:t>It’s impossible that all the edge devices could be connected through wire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FFD03-90AC-48DC-AB46-515C0C2DE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2052" name="Picture 4" descr="What to Consider When Changing Your Adstack Provider - Yieldbird">
            <a:extLst>
              <a:ext uri="{FF2B5EF4-FFF2-40B4-BE49-F238E27FC236}">
                <a16:creationId xmlns:a16="http://schemas.microsoft.com/office/drawing/2014/main" id="{1133F01B-0712-4E71-8BF9-F7F81335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6607"/>
            <a:ext cx="2789843" cy="174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BEEA098-53B1-42CD-B947-9A10AA37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/>
          <a:lstStyle/>
          <a:p>
            <a:r>
              <a:rPr lang="en-US" altLang="zh-TW" dirty="0"/>
              <a:t>Wait A Minute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6" name="Picture 8" descr="The edge-computing market is to be worth about US$7 billion by ...">
            <a:extLst>
              <a:ext uri="{FF2B5EF4-FFF2-40B4-BE49-F238E27FC236}">
                <a16:creationId xmlns:a16="http://schemas.microsoft.com/office/drawing/2014/main" id="{952169C1-B2B8-45D7-9316-1BED0839A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169" y="3717032"/>
            <a:ext cx="4703979" cy="264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23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96DDF-F8C9-4407-94D5-0C235678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What’s The Problem of Battery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1B34DA-734D-4D40-B01D-6B65AC728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/>
          <a:p>
            <a:r>
              <a:rPr lang="en-US" altLang="zh-TW" dirty="0"/>
              <a:t>Have you ever feel your </a:t>
            </a:r>
            <a:r>
              <a:rPr lang="en-US" altLang="zh-TW" dirty="0" err="1"/>
              <a:t>Iphone</a:t>
            </a:r>
            <a:r>
              <a:rPr lang="en-US" altLang="zh-TW" dirty="0"/>
              <a:t> lack of power more and more quickly ?</a:t>
            </a:r>
          </a:p>
          <a:p>
            <a:r>
              <a:rPr lang="en-US" altLang="zh-TW" dirty="0"/>
              <a:t>THAT’S </a:t>
            </a:r>
            <a:r>
              <a:rPr lang="en-US" altLang="zh-TW" dirty="0">
                <a:solidFill>
                  <a:srgbClr val="FF0000"/>
                </a:solidFill>
              </a:rPr>
              <a:t>BATTERY AGING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B1809-10BD-4A93-8319-9FE3F7A6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3074" name="Picture 2" descr="https://support.apple.com/library/content/dam/edam/applecare/images/en_US/iOS/ios13-iphone7-settings-battery-health-maximum-capacity.jpg">
            <a:extLst>
              <a:ext uri="{FF2B5EF4-FFF2-40B4-BE49-F238E27FC236}">
                <a16:creationId xmlns:a16="http://schemas.microsoft.com/office/drawing/2014/main" id="{EFBA9825-3C1B-4136-9725-B1A5C1CCD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56992"/>
            <a:ext cx="2171085" cy="316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ergy band of aging EV battery">
            <a:extLst>
              <a:ext uri="{FF2B5EF4-FFF2-40B4-BE49-F238E27FC236}">
                <a16:creationId xmlns:a16="http://schemas.microsoft.com/office/drawing/2014/main" id="{5CD2578B-2B83-4EA9-87CE-5A1A7A15A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4032448" cy="279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3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21B4D-42D0-449E-A8FC-ECE0784F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Don’t We Just</a:t>
            </a:r>
            <a:r>
              <a:rPr lang="zh-TW" altLang="en-US" dirty="0"/>
              <a:t> </a:t>
            </a:r>
            <a:r>
              <a:rPr lang="en-US" altLang="zh-TW" dirty="0"/>
              <a:t>Replace It 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81B0A5-D532-452F-915E-760A52B19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It’s available on our mobile phones, notebooks or vehicles.</a:t>
            </a:r>
          </a:p>
          <a:p>
            <a:r>
              <a:rPr lang="en-US" altLang="zh-TW" sz="2800" dirty="0"/>
              <a:t>But image if we have to change billions of devices which are deployed at the rainforest or inside our bodies ?</a:t>
            </a:r>
          </a:p>
          <a:p>
            <a:pPr lvl="1"/>
            <a:r>
              <a:rPr lang="en-US" altLang="zh-TW" sz="2400" dirty="0"/>
              <a:t>Maintaining costs</a:t>
            </a:r>
            <a:br>
              <a:rPr lang="en-US" altLang="zh-TW" sz="2400" dirty="0"/>
            </a:br>
            <a:r>
              <a:rPr lang="en-US" altLang="zh-TW" sz="2400" dirty="0"/>
              <a:t>too much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9A51AE-6F2E-482C-AB77-8EC55F67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4098" name="Picture 2" descr="State of the IoT 2018: Number of IoT devices now at 7B – Market ...">
            <a:extLst>
              <a:ext uri="{FF2B5EF4-FFF2-40B4-BE49-F238E27FC236}">
                <a16:creationId xmlns:a16="http://schemas.microsoft.com/office/drawing/2014/main" id="{8A61BDDA-31C3-48B5-B724-9A796C0A5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97" y="3215518"/>
            <a:ext cx="4874375" cy="316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35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D3DA9-707B-40E7-A03B-86D40C9F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Here Comes Energy Harvester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33946C-B6DB-4755-A31A-FFB8E7D4D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Energy harvesting is the capture and conversion of small amounts of readily available environment energy into usable electrical energy</a:t>
            </a:r>
          </a:p>
          <a:p>
            <a:pPr lvl="1"/>
            <a:r>
              <a:rPr lang="en-US" altLang="zh-TW" sz="2400" dirty="0"/>
              <a:t>Light energy: From sunlight or artificial light</a:t>
            </a:r>
          </a:p>
          <a:p>
            <a:pPr lvl="1"/>
            <a:r>
              <a:rPr lang="en-US" altLang="zh-TW" sz="2400" dirty="0"/>
              <a:t>Kinetic energy: From vibration, mechanical stress or strain</a:t>
            </a:r>
          </a:p>
          <a:p>
            <a:pPr lvl="1"/>
            <a:r>
              <a:rPr lang="en-US" altLang="zh-TW" sz="2400" dirty="0"/>
              <a:t>Thermal energy: Waste energy from heater, friction, engines,..</a:t>
            </a:r>
          </a:p>
          <a:p>
            <a:pPr lvl="1"/>
            <a:r>
              <a:rPr lang="en-US" altLang="zh-TW" sz="2400" dirty="0"/>
              <a:t>RF energy: From RF signals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4E3170-E38A-4D70-A0E3-A933DEF2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5122" name="Picture 2" descr="YouBike 2.0明年1月公館試辦新舊不相容- 生活- 自由時報電子報">
            <a:extLst>
              <a:ext uri="{FF2B5EF4-FFF2-40B4-BE49-F238E27FC236}">
                <a16:creationId xmlns:a16="http://schemas.microsoft.com/office/drawing/2014/main" id="{FD845620-EB75-4BAA-AB3E-44E0130D1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76916"/>
            <a:ext cx="3929461" cy="21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78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AADABD-25EF-4F41-880A-D70CFF47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Building Blocks of an Energy Harvesting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9212B7-F4FB-49E7-8BFB-D644785A2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Use small battery or super capacitor to temporarily store the power which can offer the processing</a:t>
            </a:r>
          </a:p>
          <a:p>
            <a:pPr lvl="1"/>
            <a:r>
              <a:rPr lang="en-US" altLang="zh-TW" sz="2400" dirty="0"/>
              <a:t>Smaller the capacitor, the more insignificant the aging problem is.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C30D03-F706-4CD7-A0C3-46B8070D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146" name="Picture 2" descr="https://www.allaboutcircuits.com/uploads/articles/energy_harvesting_block_diagram.jpg">
            <a:extLst>
              <a:ext uri="{FF2B5EF4-FFF2-40B4-BE49-F238E27FC236}">
                <a16:creationId xmlns:a16="http://schemas.microsoft.com/office/drawing/2014/main" id="{BD3B2325-5BED-4925-88CF-CDBF41D6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573016"/>
            <a:ext cx="500888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16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1291</Words>
  <Application>Microsoft Macintosh PowerPoint</Application>
  <PresentationFormat>On-screen Show (4:3)</PresentationFormat>
  <Paragraphs>308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 Unicode MS</vt:lpstr>
      <vt:lpstr>微軟正黑體</vt:lpstr>
      <vt:lpstr>Arial</vt:lpstr>
      <vt:lpstr>Calibri</vt:lpstr>
      <vt:lpstr>Times New Roman</vt:lpstr>
      <vt:lpstr>Wingdings</vt:lpstr>
      <vt:lpstr>Office 佈景主題</vt:lpstr>
      <vt:lpstr>Life is Short: How Python Can Help Developing Intermittent System</vt:lpstr>
      <vt:lpstr>Who Am I ?</vt:lpstr>
      <vt:lpstr>Outline</vt:lpstr>
      <vt:lpstr>What Causes Computing Intermittent ?</vt:lpstr>
      <vt:lpstr>Wait A Minute …</vt:lpstr>
      <vt:lpstr>What’s The Problem of Battery ?</vt:lpstr>
      <vt:lpstr>Why Don’t We Just Replace It ? </vt:lpstr>
      <vt:lpstr>Here Comes Energy Harvester</vt:lpstr>
      <vt:lpstr>Building Blocks of an Energy Harvesting</vt:lpstr>
      <vt:lpstr>It Turns to Other Problems</vt:lpstr>
      <vt:lpstr>The Challenges We Face</vt:lpstr>
      <vt:lpstr>Liveness Problem</vt:lpstr>
      <vt:lpstr>Correctness Problem</vt:lpstr>
      <vt:lpstr>Consistency Problem</vt:lpstr>
      <vt:lpstr>Efficiency Problem</vt:lpstr>
      <vt:lpstr>When It Comes to Development</vt:lpstr>
      <vt:lpstr>Prior Method</vt:lpstr>
      <vt:lpstr>So What We Suggest Is...</vt:lpstr>
      <vt:lpstr>PVlib</vt:lpstr>
      <vt:lpstr>gem5 Architecture</vt:lpstr>
      <vt:lpstr>gem5 Architecture</vt:lpstr>
      <vt:lpstr>SCons</vt:lpstr>
      <vt:lpstr>Pybind11</vt:lpstr>
      <vt:lpstr>Pybind11 Example</vt:lpstr>
      <vt:lpstr>Object in pybind11</vt:lpstr>
      <vt:lpstr>Object in pybind11</vt:lpstr>
      <vt:lpstr>Object in pybind11</vt:lpstr>
      <vt:lpstr>Magic of pybind11 in gem5</vt:lpstr>
      <vt:lpstr>Magic of pybind11 in gem5</vt:lpstr>
      <vt:lpstr>More Details About pybind11</vt:lpstr>
      <vt:lpstr>Put It Together</vt:lpstr>
      <vt:lpstr>Put It Together</vt:lpstr>
      <vt:lpstr>Simple Energy Management</vt:lpstr>
      <vt:lpstr>Demo</vt:lpstr>
      <vt:lpstr>Reference</vt:lpstr>
      <vt:lpstr>Last But Not Least</vt:lpstr>
      <vt:lpstr>Q &amp; A</vt:lpstr>
      <vt:lpstr>Appendix - Related Works</vt:lpstr>
      <vt:lpstr>Clank</vt:lpstr>
      <vt:lpstr>Hibernus</vt:lpstr>
      <vt:lpstr>Chinchilla</vt:lpstr>
      <vt:lpstr>KARMA</vt:lpstr>
      <vt:lpstr>CoSpec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sylvia</dc:creator>
  <cp:lastModifiedBy>Chou Ying Hsieh</cp:lastModifiedBy>
  <cp:revision>155</cp:revision>
  <dcterms:created xsi:type="dcterms:W3CDTF">2012-07-24T06:00:10Z</dcterms:created>
  <dcterms:modified xsi:type="dcterms:W3CDTF">2020-09-04T22:24:48Z</dcterms:modified>
</cp:coreProperties>
</file>